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91" r:id="rId5"/>
    <p:sldMasterId id="2147483792" r:id="rId6"/>
    <p:sldMasterId id="2147483793" r:id="rId7"/>
    <p:sldMasterId id="2147483794" r:id="rId8"/>
    <p:sldMasterId id="2147483795" r:id="rId9"/>
    <p:sldMasterId id="2147483796" r:id="rId10"/>
    <p:sldMasterId id="2147483797" r:id="rId11"/>
    <p:sldMasterId id="214748379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</p:sldIdLst>
  <p:sldSz cy="5143500" cx="9144000"/>
  <p:notesSz cx="6858000" cy="9144000"/>
  <p:embeddedFontLst>
    <p:embeddedFont>
      <p:font typeface="Roboto Black"/>
      <p:bold r:id="rId49"/>
      <p:boldItalic r:id="rId50"/>
    </p:embeddedFont>
    <p:embeddedFont>
      <p:font typeface="Play"/>
      <p:regular r:id="rId51"/>
      <p:bold r:id="rId52"/>
    </p:embeddedFont>
    <p:embeddedFont>
      <p:font typeface="Roboto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66D2EEC-37CC-468D-9AF5-F73D13EEFA94}">
  <a:tblStyle styleId="{266D2EEC-37CC-468D-9AF5-F73D13EEFA94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fill>
          <a:solidFill>
            <a:srgbClr val="CAD1D8"/>
          </a:solidFill>
        </a:fill>
      </a:tcStyle>
    </a:band1H>
    <a:band2H>
      <a:tcTxStyle/>
    </a:band2H>
    <a:band1V>
      <a:tcTxStyle/>
      <a:tcStyle>
        <a:fill>
          <a:solidFill>
            <a:srgbClr val="CAD1D8"/>
          </a:solidFill>
        </a:fill>
      </a:tcStyle>
    </a:band1V>
    <a:band2V>
      <a:tcTxStyle/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7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6" Type="http://schemas.openxmlformats.org/officeDocument/2006/relationships/slide" Target="slides/slide33.xml"/><Relationship Id="rId45" Type="http://schemas.openxmlformats.org/officeDocument/2006/relationships/slide" Target="slides/slide32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5.xml"/><Relationship Id="rId47" Type="http://schemas.openxmlformats.org/officeDocument/2006/relationships/slide" Target="slides/slide34.xml"/><Relationship Id="rId49" Type="http://schemas.openxmlformats.org/officeDocument/2006/relationships/font" Target="fonts/RobotoBlack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20" Type="http://schemas.openxmlformats.org/officeDocument/2006/relationships/slide" Target="slides/slide7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9" Type="http://schemas.openxmlformats.org/officeDocument/2006/relationships/slide" Target="slides/slide16.xml"/><Relationship Id="rId51" Type="http://schemas.openxmlformats.org/officeDocument/2006/relationships/font" Target="fonts/Play-regular.fntdata"/><Relationship Id="rId50" Type="http://schemas.openxmlformats.org/officeDocument/2006/relationships/font" Target="fonts/RobotoBlack-boldItalic.fntdata"/><Relationship Id="rId53" Type="http://schemas.openxmlformats.org/officeDocument/2006/relationships/font" Target="fonts/Roboto-regular.fntdata"/><Relationship Id="rId52" Type="http://schemas.openxmlformats.org/officeDocument/2006/relationships/font" Target="fonts/Play-bold.fntdata"/><Relationship Id="rId11" Type="http://schemas.openxmlformats.org/officeDocument/2006/relationships/slideMaster" Target="slideMasters/slideMaster7.xml"/><Relationship Id="rId55" Type="http://schemas.openxmlformats.org/officeDocument/2006/relationships/font" Target="fonts/Roboto-italic.fntdata"/><Relationship Id="rId10" Type="http://schemas.openxmlformats.org/officeDocument/2006/relationships/slideMaster" Target="slideMasters/slideMaster6.xml"/><Relationship Id="rId54" Type="http://schemas.openxmlformats.org/officeDocument/2006/relationships/font" Target="fonts/Roboto-bold.fntdata"/><Relationship Id="rId13" Type="http://schemas.openxmlformats.org/officeDocument/2006/relationships/notesMaster" Target="notesMasters/notesMaster1.xml"/><Relationship Id="rId12" Type="http://schemas.openxmlformats.org/officeDocument/2006/relationships/slideMaster" Target="slideMasters/slideMaster8.xml"/><Relationship Id="rId56" Type="http://schemas.openxmlformats.org/officeDocument/2006/relationships/font" Target="fonts/Roboto-boldItalic.fntdata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2" name="Google Shape;138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34f23aa63f3_0_23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34f23aa63f3_0_23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g34f23aa63f3_0_23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34f23aa63f3_0_2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34f23aa63f3_0_2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34f23aa63f3_0_23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34f23aa63f3_0_23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g34f23aa63f3_0_23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34f23aa63f3_0_2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34f23aa63f3_0_2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g34f23aa63f3_0_24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4f23aa63f3_0_2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34f23aa63f3_0_2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34f23aa63f3_0_24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34f23aa63f3_0_24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g34f23aa63f3_0_24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34f23aa63f3_0_2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4" name="Google Shape;1654;g34f23aa63f3_0_2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g34f23aa63f3_0_26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" name="Google Shape;1684;g34f23aa63f3_0_26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g34f23aa63f3_0_26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34f23aa63f3_0_2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34f23aa63f3_0_2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34f23aa63f3_0_27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34f23aa63f3_0_27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g34f23aa63f3_0_27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34ac093d8a8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g34ac093d8a8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34dbdf507b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4" name="Google Shape;1804;g34dbdf507b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g34f23aa63f3_0_2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3" name="Google Shape;1813;g34f23aa63f3_0_2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34f23aa63f3_0_2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34f23aa63f3_0_2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34f23aa63f3_0_28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% de ahorro para la institución, % de ahorro de tiempo en el cierre de una venta, # de usuarios que usan la herramienta y terminan el perfilamiento, % de mejora en el NPS por asignación de programa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s-419"/>
            </a:br>
            <a:br>
              <a:rPr lang="es-419"/>
            </a:br>
            <a:r>
              <a:rPr lang="es-419"/>
              <a:t>- Selección del concepto final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Entrega de los árboles de decisión pendientes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Entrenamiento del algoritmo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Definición de los KPI's a medir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/>
              <a:t>- Validación del Demo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/>
              <a:t>- Implementación del Demo</a:t>
            </a:r>
            <a:endParaRPr/>
          </a:p>
        </p:txBody>
      </p:sp>
      <p:sp>
        <p:nvSpPr>
          <p:cNvPr id="1848" name="Google Shape;1848;g34f23aa63f3_0_28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34f23aa63f3_0_28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1" name="Google Shape;1881;g34f23aa63f3_0_28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34dbdf507b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34dbdf507b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34f23aa63f3_0_15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34f23aa63f3_0_15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4" name="Google Shape;1894;g34f23aa63f3_0_15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34ef562209c_0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g34ef562209c_0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34ef562209c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Presentacion de la herramienta, anterior features en listado y del nuevo perfilador. </a:t>
            </a:r>
            <a:endParaRPr/>
          </a:p>
        </p:txBody>
      </p:sp>
      <p:sp>
        <p:nvSpPr>
          <p:cNvPr id="1967" name="Google Shape;1967;g34ef562209c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34ed64deea4_0_3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g34ed64deea4_0_3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34f23aa63f3_0_9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g34f23aa63f3_0_9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34ac093d8a8_0_3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g34ac093d8a8_0_3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3401ba16cd2_0_7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8" name="Google Shape;2008;g3401ba16cd2_0_7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3401ba16cd2_0_7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7" name="Google Shape;2017;g3401ba16cd2_0_7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4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3401ba16cd2_0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3401ba16cd2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34ac093d8a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4" name="Google Shape;2034;g34ac093d8a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0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3406d78c87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3406d78c87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34f23aa63f3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34f23aa63f3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34f23aa63f3_0_1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34f23aa63f3_0_1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34f23aa63f3_0_2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7" name="Google Shape;1447;g34f23aa63f3_0_2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g34f23aa63f3_0_2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4f23aa63f3_0_2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34f23aa63f3_0_2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34f23aa63f3_0_2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34f23aa63f3_0_2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g34f23aa63f3_0_22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34f23aa63f3_0_2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34f23aa63f3_0_2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Relationship Id="rId3" Type="http://schemas.openxmlformats.org/officeDocument/2006/relationships/image" Target="../media/image27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3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3.png"/><Relationship Id="rId3" Type="http://schemas.openxmlformats.org/officeDocument/2006/relationships/image" Target="../media/image65.png"/><Relationship Id="rId4" Type="http://schemas.openxmlformats.org/officeDocument/2006/relationships/image" Target="../media/image40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72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5.png"/><Relationship Id="rId3" Type="http://schemas.openxmlformats.org/officeDocument/2006/relationships/image" Target="../media/image7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72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5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6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2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2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2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5.png"/><Relationship Id="rId3" Type="http://schemas.openxmlformats.org/officeDocument/2006/relationships/image" Target="../media/image72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Relationship Id="rId3" Type="http://schemas.openxmlformats.org/officeDocument/2006/relationships/image" Target="../media/image7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3.png"/><Relationship Id="rId3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2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g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Relationship Id="rId3" Type="http://schemas.openxmlformats.org/officeDocument/2006/relationships/image" Target="../media/image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jp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jp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5.png"/><Relationship Id="rId3" Type="http://schemas.openxmlformats.org/officeDocument/2006/relationships/image" Target="../media/image72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3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3.png"/><Relationship Id="rId3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png"/><Relationship Id="rId3" Type="http://schemas.openxmlformats.org/officeDocument/2006/relationships/image" Target="../media/image30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3218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312" l="0" r="0" t="11312"/>
          <a:stretch/>
        </p:blipFill>
        <p:spPr>
          <a:xfrm>
            <a:off x="366242" y="3237685"/>
            <a:ext cx="751135" cy="7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793707" y="0"/>
            <a:ext cx="62591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1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1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0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2" name="Google Shape;1022;p10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3" name="Google Shape;1023;p10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4" name="Google Shape;1024;p10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5" name="Google Shape;1025;p10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6" name="Google Shape;1026;p10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7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9" name="Google Shape;1029;p107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30" name="Google Shape;1030;p107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1" name="Google Shape;1031;p107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32" name="Google Shape;1032;p107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3" name="Google Shape;1033;p10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4" name="Google Shape;1034;p10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5" name="Google Shape;1035;p10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0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8" name="Google Shape;1038;p10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9" name="Google Shape;1039;p10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0" name="Google Shape;1040;p10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0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3" name="Google Shape;1043;p10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4" name="Google Shape;1044;p10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1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7" name="Google Shape;1047;p110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48" name="Google Shape;1048;p110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49" name="Google Shape;1049;p1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0" name="Google Shape;1050;p1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1" name="Google Shape;1051;p1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1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4" name="Google Shape;1054;p111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55" name="Google Shape;1055;p111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56" name="Google Shape;1056;p1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7" name="Google Shape;1057;p1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8" name="Google Shape;1058;p1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1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1" name="Google Shape;1061;p112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62" name="Google Shape;1062;p1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3" name="Google Shape;1063;p1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4" name="Google Shape;1064;p1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13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7" name="Google Shape;1067;p113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68" name="Google Shape;1068;p1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9" name="Google Shape;1069;p1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0" name="Google Shape;1070;p1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ítulo y objetos">
  <p:cSld name="7_Título y objetos"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2" name="Google Shape;1072;p114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3" name="Google Shape;1073;p114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74" name="Google Shape;1074;p114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75" name="Google Shape;1075;p114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14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7" name="Google Shape;1077;p114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8" name="Google Shape;1078;p114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114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0" name="Google Shape;1080;p114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sp>
        <p:nvSpPr>
          <p:cNvPr id="1081" name="Google Shape;1081;p114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14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4" name="Google Shape;1084;p114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85" name="Google Shape;1085;p114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6" name="Google Shape;1086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6192" y="344809"/>
            <a:ext cx="785530" cy="441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16"/>
          <p:cNvSpPr txBox="1"/>
          <p:nvPr/>
        </p:nvSpPr>
        <p:spPr>
          <a:xfrm>
            <a:off x="2075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419" sz="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095" name="Google Shape;1095;p116"/>
          <p:cNvPicPr preferRelativeResize="0"/>
          <p:nvPr/>
        </p:nvPicPr>
        <p:blipFill rotWithShape="1">
          <a:blip r:embed="rId2">
            <a:alphaModFix/>
          </a:blip>
          <a:srcRect b="11312" l="0" r="0" t="11312"/>
          <a:stretch/>
        </p:blipFill>
        <p:spPr>
          <a:xfrm>
            <a:off x="366242" y="3237686"/>
            <a:ext cx="751142" cy="7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16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sz="1100"/>
          </a:p>
        </p:txBody>
      </p:sp>
      <p:sp>
        <p:nvSpPr>
          <p:cNvPr id="1097" name="Google Shape;1097;p116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8" name="Google Shape;1098;p116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641307" y="40005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16"/>
          <p:cNvSpPr/>
          <p:nvPr/>
        </p:nvSpPr>
        <p:spPr>
          <a:xfrm>
            <a:off x="1447894" y="404419"/>
            <a:ext cx="24657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116"/>
          <p:cNvSpPr/>
          <p:nvPr/>
        </p:nvSpPr>
        <p:spPr>
          <a:xfrm>
            <a:off x="404232" y="404419"/>
            <a:ext cx="1268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1" name="Google Shape;1101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778" y="326670"/>
            <a:ext cx="1249882" cy="703058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16"/>
          <p:cNvSpPr txBox="1"/>
          <p:nvPr/>
        </p:nvSpPr>
        <p:spPr>
          <a:xfrm>
            <a:off x="1773076" y="435825"/>
            <a:ext cx="2173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</a:t>
            </a:r>
            <a:b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Innovación e Inteligencia</a:t>
            </a:r>
            <a:endParaRPr sz="1100"/>
          </a:p>
        </p:txBody>
      </p:sp>
      <p:sp>
        <p:nvSpPr>
          <p:cNvPr id="1103" name="Google Shape;1103;p116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i="1" lang="es-419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sz="1100"/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>
  <p:cSld name="2_Título y objetos">
    <p:bg>
      <p:bgPr>
        <a:solidFill>
          <a:schemeClr val="dk1"/>
        </a:solid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17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117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07" name="Google Shape;1107;p117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8" name="Google Shape;1108;p117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17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17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pic>
        <p:nvPicPr>
          <p:cNvPr id="1111" name="Google Shape;1111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ítulo y objetos">
  <p:cSld name="9_Título y objetos">
    <p:bg>
      <p:bgPr>
        <a:solidFill>
          <a:schemeClr val="dk1"/>
        </a:solidFill>
      </p:bgPr>
    </p:bg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Google Shape;1113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" y="0"/>
            <a:ext cx="914385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118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118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16" name="Google Shape;1116;p118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7" name="Google Shape;1117;p118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118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Google Shape;1119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" y="57150"/>
            <a:ext cx="1176293" cy="6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8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pic>
        <p:nvPicPr>
          <p:cNvPr id="1121" name="Google Shape;1121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19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19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119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6" name="Google Shape;1126;p119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27" name="Google Shape;1127;p119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8" name="Google Shape;1128;p119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119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0" name="Google Shape;1130;p119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sp>
        <p:nvSpPr>
          <p:cNvPr id="1131" name="Google Shape;1131;p11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19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3" name="Google Shape;1133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19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F4F1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19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F4F1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6" name="Google Shape;1136;p119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7" name="Google Shape;1137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856" y="4394073"/>
            <a:ext cx="660427" cy="37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20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140" name="Google Shape;1140;p120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1" name="Google Shape;1141;p120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42" name="Google Shape;1142;p120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20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20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5" name="Google Shape;1145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44171" y="401962"/>
            <a:ext cx="660398" cy="371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6" name="Google Shape;1146;p120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7" name="Google Shape;1147;p120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120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9" name="Google Shape;1149;p120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sp>
        <p:nvSpPr>
          <p:cNvPr id="1150" name="Google Shape;1150;p120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2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2" name="Google Shape;1152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3" name="Google Shape;1153;p12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5" name="Google Shape;1155;p12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6" name="Google Shape;1156;p121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21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21"/>
          <p:cNvSpPr txBox="1"/>
          <p:nvPr>
            <p:ph idx="1" type="body"/>
          </p:nvPr>
        </p:nvSpPr>
        <p:spPr>
          <a:xfrm>
            <a:off x="329806" y="292895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9" name="Google Shape;1159;p121"/>
          <p:cNvSpPr txBox="1"/>
          <p:nvPr>
            <p:ph idx="2" type="body"/>
          </p:nvPr>
        </p:nvSpPr>
        <p:spPr>
          <a:xfrm>
            <a:off x="386955" y="635795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0" name="Google Shape;1160;p121"/>
          <p:cNvSpPr txBox="1"/>
          <p:nvPr/>
        </p:nvSpPr>
        <p:spPr>
          <a:xfrm>
            <a:off x="325906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1" name="Google Shape;1161;p121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121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63" name="Google Shape;1163;p12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4" name="Google Shape;1164;p121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sp>
        <p:nvSpPr>
          <p:cNvPr id="1165" name="Google Shape;1165;p121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21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7" name="Google Shape;1167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121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9" name="Google Shape;1169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856" y="4394073"/>
            <a:ext cx="660427" cy="37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121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2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3" name="Google Shape;1173;p122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74" name="Google Shape;1174;p1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5" name="Google Shape;1175;p1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6" name="Google Shape;1176;p1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9" name="Google Shape;1179;p12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80" name="Google Shape;1180;p1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1" name="Google Shape;1181;p1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2" name="Google Shape;1182;p1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2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5" name="Google Shape;1185;p12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186" name="Google Shape;1186;p1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7" name="Google Shape;1187;p1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8" name="Google Shape;1188;p1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1" name="Google Shape;1191;p12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2" name="Google Shape;1192;p12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3" name="Google Shape;1193;p1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4" name="Google Shape;1194;p1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5" name="Google Shape;1195;p1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2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8" name="Google Shape;1198;p12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99" name="Google Shape;1199;p12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0" name="Google Shape;1200;p12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01" name="Google Shape;1201;p12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2" name="Google Shape;1202;p1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3" name="Google Shape;1203;p1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4" name="Google Shape;1204;p1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7" name="Google Shape;1207;p1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8" name="Google Shape;1208;p1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9" name="Google Shape;1209;p1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2" name="Google Shape;1212;p1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3" name="Google Shape;1213;p1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2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6" name="Google Shape;1216;p12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217" name="Google Shape;1217;p129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18" name="Google Shape;1218;p1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9" name="Google Shape;1219;p1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0" name="Google Shape;1220;p1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3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3" name="Google Shape;1223;p13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24" name="Google Shape;1224;p13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25" name="Google Shape;1225;p1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6" name="Google Shape;1226;p1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7" name="Google Shape;1227;p1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0" name="Google Shape;1230;p13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1" name="Google Shape;1231;p1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2" name="Google Shape;1232;p1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3" name="Google Shape;1233;p1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3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6" name="Google Shape;1236;p13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7" name="Google Shape;1237;p1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8" name="Google Shape;1238;p1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9" name="Google Shape;1239;p1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ítulo y objetos">
  <p:cSld name="7_Título y objetos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1" name="Google Shape;1241;p133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2" name="Google Shape;1242;p133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43" name="Google Shape;1243;p133"/>
          <p:cNvSpPr txBox="1"/>
          <p:nvPr/>
        </p:nvSpPr>
        <p:spPr>
          <a:xfrm>
            <a:off x="30301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33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5" name="Google Shape;1245;p133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6" name="Google Shape;1246;p133"/>
          <p:cNvSpPr/>
          <p:nvPr/>
        </p:nvSpPr>
        <p:spPr>
          <a:xfrm rot="5400000">
            <a:off x="8766513" y="24326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133"/>
          <p:cNvSpPr txBox="1"/>
          <p:nvPr/>
        </p:nvSpPr>
        <p:spPr>
          <a:xfrm>
            <a:off x="8782151" y="24432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8" name="Google Shape;1248;p133"/>
          <p:cNvSpPr txBox="1"/>
          <p:nvPr/>
        </p:nvSpPr>
        <p:spPr>
          <a:xfrm rot="-5400000">
            <a:off x="7844040" y="3624050"/>
            <a:ext cx="20286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Dirección de Innovación VPAF</a:t>
            </a:r>
            <a:endParaRPr sz="1100"/>
          </a:p>
        </p:txBody>
      </p:sp>
      <p:sp>
        <p:nvSpPr>
          <p:cNvPr id="1249" name="Google Shape;1249;p133"/>
          <p:cNvSpPr/>
          <p:nvPr/>
        </p:nvSpPr>
        <p:spPr>
          <a:xfrm flipH="1" rot="10800000">
            <a:off x="8838682" y="47153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33"/>
          <p:cNvSpPr/>
          <p:nvPr/>
        </p:nvSpPr>
        <p:spPr>
          <a:xfrm flipH="1" rot="10800000">
            <a:off x="8847056" y="37378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1" name="Google Shape;1251;p133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35"/>
          <p:cNvSpPr txBox="1"/>
          <p:nvPr/>
        </p:nvSpPr>
        <p:spPr>
          <a:xfrm>
            <a:off x="3218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8" name="Google Shape;1258;p135"/>
          <p:cNvPicPr preferRelativeResize="0"/>
          <p:nvPr/>
        </p:nvPicPr>
        <p:blipFill rotWithShape="1">
          <a:blip r:embed="rId2">
            <a:alphaModFix/>
          </a:blip>
          <a:srcRect b="11312" l="0" r="0" t="11312"/>
          <a:stretch/>
        </p:blipFill>
        <p:spPr>
          <a:xfrm>
            <a:off x="366242" y="3237685"/>
            <a:ext cx="751135" cy="7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5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35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1" name="Google Shape;1261;p135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6413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35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35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135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135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1266" name="Google Shape;1266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991" y="334345"/>
            <a:ext cx="1249882" cy="703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71" name="Google Shape;1271;p1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72" name="Google Shape;1272;p1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ítulo y objetos">
  <p:cSld name="7_Título y objeto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oogle Shape;57;p14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62;p14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" name="Google Shape;63;p14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" name="Google Shape;65;p14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4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" name="Google Shape;69;p14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4171" y="401962"/>
            <a:ext cx="660398" cy="37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75" name="Google Shape;1275;p1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8" name="Google Shape;1278;p1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9" name="Google Shape;1279;p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2" name="Google Shape;1282;p14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83" name="Google Shape;1283;p14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84" name="Google Shape;1284;p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7" name="Google Shape;1287;p1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1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90" name="Google Shape;1290;p1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91" name="Google Shape;1291;p1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4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94" name="Google Shape;1294;p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4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98" name="Google Shape;1298;p14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99" name="Google Shape;1299;p14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0" name="Google Shape;1300;p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4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03" name="Google Shape;1303;p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4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06" name="Google Shape;1306;p1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7" name="Google Shape;1307;p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ítulo y objetos">
  <p:cSld name="7_Título y objetos"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9" name="Google Shape;1309;p147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10" name="Google Shape;1310;p147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11" name="Google Shape;1311;p147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12" name="Google Shape;1312;p147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47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4" name="Google Shape;1314;p147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15" name="Google Shape;1315;p147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47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7" name="Google Shape;1317;p147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47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9" name="Google Shape;1319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0" name="Google Shape;1320;p147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1" name="Google Shape;1321;p147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2" name="Google Shape;1322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4171" y="401962"/>
            <a:ext cx="660398" cy="37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5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5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5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3" name="Google Shape;83;p15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" name="Google Shape;84;p15"/>
          <p:cNvSpPr txBox="1"/>
          <p:nvPr/>
        </p:nvSpPr>
        <p:spPr>
          <a:xfrm rot="-5400000">
            <a:off x="8085593" y="3718725"/>
            <a:ext cx="15213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419" sz="5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 rot="-5400000">
            <a:off x="8743552" y="4601712"/>
            <a:ext cx="192206" cy="10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351" y="4375211"/>
            <a:ext cx="727445" cy="40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48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5" name="Google Shape;1325;p148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6" name="Google Shape;1326;p148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27" name="Google Shape;1327;p148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28" name="Google Shape;1328;p148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9" name="Google Shape;1329;p148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148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1" name="Google Shape;1331;p148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2" name="Google Shape;1332;p148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3" name="Google Shape;1333;p148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4" name="Google Shape;1334;p148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35" name="Google Shape;1335;p148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6" name="Google Shape;1336;p148"/>
          <p:cNvSpPr txBox="1"/>
          <p:nvPr/>
        </p:nvSpPr>
        <p:spPr>
          <a:xfrm rot="-5400000">
            <a:off x="8085593" y="3718725"/>
            <a:ext cx="15213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419" sz="5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1337" name="Google Shape;1337;p148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 rot="-5400000">
            <a:off x="8743552" y="4601712"/>
            <a:ext cx="192206" cy="10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351" y="4375211"/>
            <a:ext cx="727445" cy="40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ítulo y objetos">
  <p:cSld name="4_Título y objetos"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49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1" name="Google Shape;1341;p149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2" name="Google Shape;1342;p149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43" name="Google Shape;1343;p149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44" name="Google Shape;1344;p149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5" name="Google Shape;1345;p149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149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7" name="Google Shape;1347;p14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8" name="Google Shape;1348;p149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49" name="Google Shape;1349;p149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50" name="Google Shape;1350;p149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1" name="Google Shape;1351;p149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2" name="Google Shape;1352;p149"/>
          <p:cNvSpPr txBox="1"/>
          <p:nvPr/>
        </p:nvSpPr>
        <p:spPr>
          <a:xfrm rot="-5400000">
            <a:off x="8085593" y="3718725"/>
            <a:ext cx="15213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419" sz="5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1353" name="Google Shape;1353;p149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 rot="-5400000">
            <a:off x="8743552" y="4601712"/>
            <a:ext cx="192206" cy="10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351" y="4375211"/>
            <a:ext cx="727445" cy="40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50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cxnSp>
        <p:nvCxnSpPr>
          <p:cNvPr id="1357" name="Google Shape;1357;p150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58" name="Google Shape;1358;p150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59" name="Google Shape;1359;p150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0" name="Google Shape;1360;p150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1" name="Google Shape;1361;p150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62" name="Google Shape;1362;p150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3" name="Google Shape;1363;p150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150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5" name="Google Shape;1365;p15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66" name="Google Shape;1366;p15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7" name="Google Shape;1367;p150"/>
          <p:cNvSpPr/>
          <p:nvPr/>
        </p:nvSpPr>
        <p:spPr>
          <a:xfrm flipH="1" rot="10800000">
            <a:off x="8838682" y="454389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8" name="Google Shape;1368;p150"/>
          <p:cNvSpPr/>
          <p:nvPr/>
        </p:nvSpPr>
        <p:spPr>
          <a:xfrm flipH="1" rot="10800000">
            <a:off x="8865487" y="4465692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69" name="Google Shape;1369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3613" y="361143"/>
            <a:ext cx="727445" cy="4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50"/>
          <p:cNvSpPr txBox="1"/>
          <p:nvPr/>
        </p:nvSpPr>
        <p:spPr>
          <a:xfrm rot="-5400000">
            <a:off x="7823834" y="3365886"/>
            <a:ext cx="20283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419" sz="5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1371" name="Google Shape;1371;p150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 rot="-5400000">
            <a:off x="8722567" y="4521647"/>
            <a:ext cx="256253" cy="14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>
  <p:cSld name="2_Título y objetos">
    <p:bg>
      <p:bgPr>
        <a:solidFill>
          <a:schemeClr val="dk1"/>
        </a:solidFill>
      </p:bgPr>
    </p:bg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51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151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75" name="Google Shape;1375;p151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6" name="Google Shape;1376;p151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7" name="Google Shape;1377;p151"/>
          <p:cNvSpPr/>
          <p:nvPr/>
        </p:nvSpPr>
        <p:spPr>
          <a:xfrm flipH="1" rot="10800000">
            <a:off x="8849355" y="4482782"/>
            <a:ext cx="16800" cy="168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8" name="Google Shape;1378;p151"/>
          <p:cNvSpPr txBox="1"/>
          <p:nvPr/>
        </p:nvSpPr>
        <p:spPr>
          <a:xfrm rot="-5400000">
            <a:off x="7943961" y="3520208"/>
            <a:ext cx="18165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1379" name="Google Shape;1379;p1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42115" y="4562011"/>
            <a:ext cx="229478" cy="12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ítulo y objetos">
  <p:cSld name="4_Título y objeto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6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6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6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7" name="Google Shape;97;p16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" name="Google Shape;98;p16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 rot="-5400000">
            <a:off x="8085593" y="3718725"/>
            <a:ext cx="15213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419" sz="5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 rot="-5400000">
            <a:off x="8743552" y="4601712"/>
            <a:ext cx="192206" cy="10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6351" y="4375211"/>
            <a:ext cx="727445" cy="40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cxnSp>
        <p:nvCxnSpPr>
          <p:cNvPr id="105" name="Google Shape;105;p17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" name="Google Shape;106;p17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17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0" name="Google Shape;110;p17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" name="Google Shape;111;p17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7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4" name="Google Shape;114;p17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" name="Google Shape;115;p17"/>
          <p:cNvSpPr/>
          <p:nvPr/>
        </p:nvSpPr>
        <p:spPr>
          <a:xfrm flipH="1" rot="10800000">
            <a:off x="8838682" y="454389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7"/>
          <p:cNvSpPr/>
          <p:nvPr/>
        </p:nvSpPr>
        <p:spPr>
          <a:xfrm flipH="1" rot="10800000">
            <a:off x="8865487" y="4465692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3613" y="361143"/>
            <a:ext cx="727445" cy="4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 rot="-5400000">
            <a:off x="7823834" y="3365886"/>
            <a:ext cx="20283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419" sz="5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 rot="-5400000">
            <a:off x="8722567" y="4521647"/>
            <a:ext cx="256253" cy="14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>
  <p:cSld name="2_Título y objetos">
    <p:bg>
      <p:bgPr>
        <a:solidFill>
          <a:schemeClr val="dk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3" name="Google Shape;123;p18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18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8"/>
          <p:cNvSpPr/>
          <p:nvPr/>
        </p:nvSpPr>
        <p:spPr>
          <a:xfrm flipH="1" rot="10800000">
            <a:off x="8849355" y="4482782"/>
            <a:ext cx="16800" cy="168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 rot="-5400000">
            <a:off x="7943961" y="3520208"/>
            <a:ext cx="18165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42115" y="4562011"/>
            <a:ext cx="229478" cy="12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p2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" name="Google Shape;136;p20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329806" y="292895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2" type="body"/>
          </p:nvPr>
        </p:nvSpPr>
        <p:spPr>
          <a:xfrm>
            <a:off x="386955" y="635795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20"/>
          <p:cNvSpPr txBox="1"/>
          <p:nvPr/>
        </p:nvSpPr>
        <p:spPr>
          <a:xfrm>
            <a:off x="325906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0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3" name="Google Shape;143;p2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4" name="Google Shape;144;p20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0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Google Shape;152;p21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" name="Google Shape;153;p21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1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1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apositiva de título">
  <p:cSld name="3_Diapositiva de título">
    <p:bg>
      <p:bgPr>
        <a:solidFill>
          <a:schemeClr val="dk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9723" y="3253613"/>
            <a:ext cx="737925" cy="74579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/>
        </p:nvSpPr>
        <p:spPr>
          <a:xfrm>
            <a:off x="318473" y="4024971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3"/>
                </a:solidFill>
                <a:latin typeface="Roboto Black"/>
                <a:ea typeface="Roboto Black"/>
                <a:cs typeface="Roboto Black"/>
                <a:sym typeface="Roboto Black"/>
              </a:rPr>
              <a:t>ECOSISTEMA DE PLATAFORMAS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2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b="0" l="4362" r="4371" t="0"/>
          <a:stretch/>
        </p:blipFill>
        <p:spPr>
          <a:xfrm>
            <a:off x="28699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168" name="Google Shape;16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iapositiva de título">
  <p:cSld name="5_Diapositiva de título">
    <p:bg>
      <p:bgPr>
        <a:solidFill>
          <a:schemeClr val="dk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/>
        </p:nvSpPr>
        <p:spPr>
          <a:xfrm>
            <a:off x="328124" y="4024971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INTELIGENCIA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ARTIFICIAL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2426" y="3253615"/>
            <a:ext cx="687717" cy="69982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3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3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3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178" name="Google Shape;1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 rotWithShape="1">
          <a:blip r:embed="rId4">
            <a:alphaModFix/>
          </a:blip>
          <a:srcRect b="0" l="-10843" r="-10855" t="0"/>
          <a:stretch/>
        </p:blipFill>
        <p:spPr>
          <a:xfrm>
            <a:off x="2869906" y="0"/>
            <a:ext cx="62591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911">
          <p15:clr>
            <a:srgbClr val="FBAE40"/>
          </p15:clr>
        </p15:guide>
        <p15:guide id="2" pos="5120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a de título">
  <p:cSld name="1_Diapositiva de título"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/>
        </p:nvSpPr>
        <p:spPr>
          <a:xfrm>
            <a:off x="328124" y="4024972"/>
            <a:ext cx="1258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rgbClr val="B169B1"/>
                </a:solidFill>
                <a:latin typeface="Roboto Black"/>
                <a:ea typeface="Roboto Black"/>
                <a:cs typeface="Roboto Black"/>
                <a:sym typeface="Roboto Black"/>
              </a:rPr>
              <a:t>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912" y="3196357"/>
            <a:ext cx="687717" cy="7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4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3">
            <a:alphaModFix/>
          </a:blip>
          <a:srcRect b="0" l="4362" r="4371" t="0"/>
          <a:stretch/>
        </p:blipFill>
        <p:spPr>
          <a:xfrm>
            <a:off x="28699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190" name="Google Shape;19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/>
        </p:nvSpPr>
        <p:spPr>
          <a:xfrm>
            <a:off x="3218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6242" y="3237685"/>
            <a:ext cx="751137" cy="726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5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6413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201" name="Google Shape;20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apositiva de título">
  <p:cSld name="2_Diapositiva de título">
    <p:bg>
      <p:bgPr>
        <a:solidFill>
          <a:schemeClr val="dk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/>
        </p:nvSpPr>
        <p:spPr>
          <a:xfrm>
            <a:off x="315817" y="4024972"/>
            <a:ext cx="1258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rgbClr val="007A8E"/>
                </a:solidFill>
                <a:latin typeface="Roboto Black"/>
                <a:ea typeface="Roboto Black"/>
                <a:cs typeface="Roboto Black"/>
                <a:sym typeface="Roboto Black"/>
              </a:rPr>
              <a:t>GROWTH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5630" y="3225251"/>
            <a:ext cx="751137" cy="74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9907" y="0"/>
            <a:ext cx="62591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212" name="Google Shape;21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bg>
      <p:bgPr>
        <a:solidFill>
          <a:schemeClr val="dk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/>
          <p:nvPr/>
        </p:nvSpPr>
        <p:spPr>
          <a:xfrm>
            <a:off x="390579" y="2518612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7"/>
          <p:cNvSpPr/>
          <p:nvPr/>
        </p:nvSpPr>
        <p:spPr>
          <a:xfrm>
            <a:off x="398416" y="2280921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" name="Google Shape;21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34125" y="0"/>
            <a:ext cx="62591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221" name="Google Shape;2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 txBox="1"/>
          <p:nvPr>
            <p:ph idx="10" type="dt"/>
          </p:nvPr>
        </p:nvSpPr>
        <p:spPr>
          <a:xfrm>
            <a:off x="375628" y="469616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911">
          <p15:clr>
            <a:srgbClr val="FBAE40"/>
          </p15:clr>
        </p15:guide>
        <p15:guide id="2" pos="5120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>
  <p:cSld name="2_Título y objetos">
    <p:bg>
      <p:bgPr>
        <a:solidFill>
          <a:schemeClr val="dk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8" name="Google Shape;228;p28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9" name="Google Shape;229;p28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28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35" name="Google Shape;235;p29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6" name="Google Shape;236;p29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7" name="Google Shape;237;p29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29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" name="Google Shape;24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76192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29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2" name="Google Shape;242;p29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9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29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29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ítulo y objetos">
  <p:cSld name="4_Título y objetos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0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3" name="Google Shape;253;p30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4" name="Google Shape;254;p30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30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Google Shape;257;p30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0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3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" name="Google Shape;26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3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2" name="Google Shape;262;p30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263" name="Google Shape;26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ítulo y objetos">
  <p:cSld name="9_Título y objetos">
    <p:bg>
      <p:bgPr>
        <a:solidFill>
          <a:schemeClr val="dk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" y="0"/>
            <a:ext cx="91438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1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9" name="Google Shape;269;p31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0" name="Google Shape;270;p31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31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" name="Google Shape;27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" name="Google Shape;19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ítulo y objetos">
  <p:cSld name="10_Título y objetos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2"/>
          <p:cNvPicPr preferRelativeResize="0"/>
          <p:nvPr/>
        </p:nvPicPr>
        <p:blipFill rotWithShape="1">
          <a:blip r:embed="rId2">
            <a:alphaModFix/>
          </a:blip>
          <a:srcRect b="0" l="-89" r="0" t="0"/>
          <a:stretch/>
        </p:blipFill>
        <p:spPr>
          <a:xfrm>
            <a:off x="-8373" y="0"/>
            <a:ext cx="91523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9" name="Google Shape;279;p32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0" name="Google Shape;280;p32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2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2" name="Google Shape;28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ítulo y objetos">
  <p:cSld name="11_Título y objetos">
    <p:bg>
      <p:bgPr>
        <a:solidFill>
          <a:schemeClr val="dk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3"/>
          <p:cNvPicPr preferRelativeResize="0"/>
          <p:nvPr/>
        </p:nvPicPr>
        <p:blipFill rotWithShape="1">
          <a:blip r:embed="rId2">
            <a:alphaModFix/>
          </a:blip>
          <a:srcRect b="0" l="-23332" r="-9999" t="0"/>
          <a:stretch/>
        </p:blipFill>
        <p:spPr>
          <a:xfrm>
            <a:off x="1035844" y="330833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33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8" name="Google Shape;288;p33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90" name="Google Shape;290;p33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1" name="Google Shape;291;p33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33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3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ítulo y objetos">
  <p:cSld name="13_Título y objetos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84452"/>
            <a:ext cx="8571264" cy="6593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34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9" name="Google Shape;299;p34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4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1" name="Google Shape;301;p34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2" name="Google Shape;302;p34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34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4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35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1" name="Google Shape;311;p35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2" name="Google Shape;312;p35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5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35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5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35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8" name="Google Shape;31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320" name="Google Shape;3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5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2" name="Google Shape;322;p35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ítulo y objetos">
  <p:cSld name="12_Título y objetos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4" name="Google Shape;324;p36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5" name="Google Shape;325;p36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Google Shape;326;p36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36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8" name="Google Shape;328;p36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9" name="Google Shape;329;p36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6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6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36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6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36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5" name="Google Shape;33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36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7" name="Google Shape;337;p36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338" name="Google Shape;3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6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ítulo y objetos">
  <p:cSld name="7_Título y objetos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1" name="Google Shape;341;p37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2" name="Google Shape;342;p37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3" name="Google Shape;343;p37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4" name="Google Shape;344;p37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7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6" name="Google Shape;346;p37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7" name="Google Shape;347;p37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37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7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37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2" name="Google Shape;35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37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4" name="Google Shape;354;p37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5" name="Google Shape;35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6192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ítulo y objetos">
  <p:cSld name="5_Título y objetos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7" name="Google Shape;357;p38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CCFF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8" name="Google Shape;358;p38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9" name="Google Shape;359;p38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0" name="Google Shape;360;p38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2" name="Google Shape;362;p38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3" name="Google Shape;363;p38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8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38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8" name="Google Shape;368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38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0" name="Google Shape;370;p38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1" name="Google Shape;37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4573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ítulo y objetos">
  <p:cSld name="8_Título y objetos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3" name="Google Shape;373;p39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CECEC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4" name="Google Shape;374;p39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5" name="Google Shape;375;p39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6" name="Google Shape;376;p39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8" name="Google Shape;378;p39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9" name="Google Shape;379;p39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9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39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4" name="Google Shape;38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39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6" name="Google Shape;386;p39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DEDED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7" name="Google Shape;38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4281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ítulo y objetos">
  <p:cSld name="14_Título y objetos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0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390" name="Google Shape;390;p40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00C1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1" name="Google Shape;391;p40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2" name="Google Shape;392;p40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3" name="Google Shape;393;p40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40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5" name="Google Shape;39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54573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40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7" name="Google Shape;397;p40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0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p40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0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2" name="Google Shape;40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4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412" name="Google Shape;412;p42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3" name="Google Shape;413;p42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4" name="Google Shape;414;p42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2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2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76192" y="344809"/>
            <a:ext cx="785530" cy="441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42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9" name="Google Shape;419;p42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2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p42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2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2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20" y="4575369"/>
            <a:ext cx="256272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42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/>
          <p:nvPr/>
        </p:nvSpPr>
        <p:spPr>
          <a:xfrm>
            <a:off x="3218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43"/>
          <p:cNvPicPr preferRelativeResize="0"/>
          <p:nvPr/>
        </p:nvPicPr>
        <p:blipFill rotWithShape="1">
          <a:blip r:embed="rId2">
            <a:alphaModFix/>
          </a:blip>
          <a:srcRect b="11312" l="0" r="0" t="11312"/>
          <a:stretch/>
        </p:blipFill>
        <p:spPr>
          <a:xfrm>
            <a:off x="366242" y="3237685"/>
            <a:ext cx="751140" cy="7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3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3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3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6413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3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3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434" name="Google Shape;43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2" cy="70305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3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3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>
  <p:cSld name="2_Título y objetos">
    <p:bg>
      <p:bgPr>
        <a:solidFill>
          <a:schemeClr val="dk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4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4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0" name="Google Shape;440;p44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1" name="Google Shape;441;p44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4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4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9"/>
            <a:ext cx="256272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ítulo y objetos">
  <p:cSld name="9_Título y objetos">
    <p:bg>
      <p:bgPr>
        <a:solidFill>
          <a:schemeClr val="dk1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" y="0"/>
            <a:ext cx="91438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5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5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9" name="Google Shape;449;p45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0" name="Google Shape;450;p45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5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3" cy="6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5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20" y="4575369"/>
            <a:ext cx="256272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6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6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6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9" name="Google Shape;459;p46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0" name="Google Shape;460;p46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46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6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6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9"/>
            <a:ext cx="256272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6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F4F1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468" name="Google Shape;46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6" y="4358879"/>
            <a:ext cx="785534" cy="44186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6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F4F1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p46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2" name="Google Shape;472;p47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3" name="Google Shape;473;p47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7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7"/>
          <p:cNvSpPr txBox="1"/>
          <p:nvPr>
            <p:ph idx="1" type="body"/>
          </p:nvPr>
        </p:nvSpPr>
        <p:spPr>
          <a:xfrm>
            <a:off x="329806" y="292895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6" name="Google Shape;476;p47"/>
          <p:cNvSpPr txBox="1"/>
          <p:nvPr>
            <p:ph idx="2" type="body"/>
          </p:nvPr>
        </p:nvSpPr>
        <p:spPr>
          <a:xfrm>
            <a:off x="386955" y="635795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7" name="Google Shape;477;p47"/>
          <p:cNvSpPr txBox="1"/>
          <p:nvPr/>
        </p:nvSpPr>
        <p:spPr>
          <a:xfrm>
            <a:off x="325906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8" name="Google Shape;478;p47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47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0" name="Google Shape;480;p47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1" name="Google Shape;481;p47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7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7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9"/>
            <a:ext cx="256272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7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486" name="Google Shape;48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6" y="4358879"/>
            <a:ext cx="785534" cy="44186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7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0" name="Google Shape;490;p48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91" name="Google Shape;491;p4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2" name="Google Shape;492;p4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3" name="Google Shape;493;p4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6" name="Google Shape;496;p4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7" name="Google Shape;497;p4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8" name="Google Shape;498;p4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9" name="Google Shape;499;p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0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2" name="Google Shape;502;p50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503" name="Google Shape;503;p5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4" name="Google Shape;504;p5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5" name="Google Shape;505;p5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8" name="Google Shape;508;p51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9" name="Google Shape;509;p51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0" name="Google Shape;510;p5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1" name="Google Shape;511;p5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2" name="Google Shape;512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5" name="Google Shape;515;p52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16" name="Google Shape;516;p52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7" name="Google Shape;517;p52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18" name="Google Shape;518;p52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9" name="Google Shape;519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0" name="Google Shape;520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1" name="Google Shape;521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4" name="Google Shape;524;p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5" name="Google Shape;525;p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6" name="Google Shape;526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9" name="Google Shape;529;p5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0" name="Google Shape;530;p5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3" name="Google Shape;533;p55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34" name="Google Shape;534;p55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35" name="Google Shape;535;p5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6" name="Google Shape;536;p5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7" name="Google Shape;537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6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0" name="Google Shape;540;p56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56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42" name="Google Shape;542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3" name="Google Shape;543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4" name="Google Shape;544;p5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7" name="Google Shape;547;p57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8" name="Google Shape;548;p5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9" name="Google Shape;549;p5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0" name="Google Shape;550;p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8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3" name="Google Shape;553;p58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4" name="Google Shape;554;p5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5" name="Google Shape;555;p5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6" name="Google Shape;556;p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ítulo y objetos">
  <p:cSld name="7_Título y objetos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8" name="Google Shape;558;p59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59" name="Google Shape;559;p59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0" name="Google Shape;560;p59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1" name="Google Shape;561;p59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9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3" name="Google Shape;563;p59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4" name="Google Shape;564;p59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59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p59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5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59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9"/>
            <a:ext cx="256272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0" name="Google Shape;570;p59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1" name="Google Shape;571;p59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6192" y="344809"/>
            <a:ext cx="785530" cy="441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6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1" name="Google Shape;581;p61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2" name="Google Shape;582;p61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3" name="Google Shape;583;p61"/>
          <p:cNvSpPr txBox="1"/>
          <p:nvPr>
            <p:ph idx="1" type="body"/>
          </p:nvPr>
        </p:nvSpPr>
        <p:spPr>
          <a:xfrm>
            <a:off x="329806" y="292895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4" name="Google Shape;584;p61"/>
          <p:cNvSpPr txBox="1"/>
          <p:nvPr>
            <p:ph idx="2" type="body"/>
          </p:nvPr>
        </p:nvSpPr>
        <p:spPr>
          <a:xfrm>
            <a:off x="386955" y="635795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5" name="Google Shape;585;p61"/>
          <p:cNvSpPr txBox="1"/>
          <p:nvPr/>
        </p:nvSpPr>
        <p:spPr>
          <a:xfrm>
            <a:off x="325906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6" name="Google Shape;586;p61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61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88" name="Google Shape;588;p6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9" name="Google Shape;589;p61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61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1" name="Google Shape;591;p61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2" name="Google Shape;59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61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594" name="Google Shape;59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1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7" name="Google Shape;597;p62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8" name="Google Shape;598;p62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2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0" name="Google Shape;600;p62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2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2" name="Google Shape;602;p62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3" name="Google Shape;60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4" name="Google Shape;604;p62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apositiva de título">
  <p:cSld name="3_Diapositiva de título">
    <p:bg>
      <p:bgPr>
        <a:solidFill>
          <a:schemeClr val="dk1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9723" y="3253613"/>
            <a:ext cx="737925" cy="74579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3"/>
          <p:cNvSpPr txBox="1"/>
          <p:nvPr/>
        </p:nvSpPr>
        <p:spPr>
          <a:xfrm>
            <a:off x="318473" y="4024971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3"/>
                </a:solidFill>
                <a:latin typeface="Roboto Black"/>
                <a:ea typeface="Roboto Black"/>
                <a:cs typeface="Roboto Black"/>
                <a:sym typeface="Roboto Black"/>
              </a:rPr>
              <a:t>ECOSISTEMA DE PLATAFORMAS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3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3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0" name="Google Shape;610;p63"/>
          <p:cNvPicPr preferRelativeResize="0"/>
          <p:nvPr/>
        </p:nvPicPr>
        <p:blipFill rotWithShape="1">
          <a:blip r:embed="rId3">
            <a:alphaModFix/>
          </a:blip>
          <a:srcRect b="0" l="4362" r="4371" t="0"/>
          <a:stretch/>
        </p:blipFill>
        <p:spPr>
          <a:xfrm>
            <a:off x="28699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3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2" name="Google Shape;612;p63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613" name="Google Shape;613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3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3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iapositiva de título">
  <p:cSld name="5_Diapositiva de título">
    <p:bg>
      <p:bgPr>
        <a:solidFill>
          <a:schemeClr val="dk1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4"/>
          <p:cNvSpPr txBox="1"/>
          <p:nvPr/>
        </p:nvSpPr>
        <p:spPr>
          <a:xfrm>
            <a:off x="328124" y="4024971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INTELIGENCIA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ARTIFICIAL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Google Shape;61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2426" y="3253615"/>
            <a:ext cx="687717" cy="69982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4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4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64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2" name="Google Shape;622;p64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623" name="Google Shape;62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4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4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64"/>
          <p:cNvPicPr preferRelativeResize="0"/>
          <p:nvPr/>
        </p:nvPicPr>
        <p:blipFill rotWithShape="1">
          <a:blip r:embed="rId4">
            <a:alphaModFix/>
          </a:blip>
          <a:srcRect b="0" l="-10843" r="-10855" t="0"/>
          <a:stretch/>
        </p:blipFill>
        <p:spPr>
          <a:xfrm>
            <a:off x="2869906" y="0"/>
            <a:ext cx="62591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911">
          <p15:clr>
            <a:srgbClr val="FBAE40"/>
          </p15:clr>
        </p15:guide>
        <p15:guide id="2" pos="5120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a de título">
  <p:cSld name="1_Diapositiva de título">
    <p:bg>
      <p:bgPr>
        <a:solidFill>
          <a:schemeClr val="dk1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"/>
          <p:cNvSpPr txBox="1"/>
          <p:nvPr/>
        </p:nvSpPr>
        <p:spPr>
          <a:xfrm>
            <a:off x="328124" y="4024972"/>
            <a:ext cx="1258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rgbClr val="B169B1"/>
                </a:solidFill>
                <a:latin typeface="Roboto Black"/>
                <a:ea typeface="Roboto Black"/>
                <a:cs typeface="Roboto Black"/>
                <a:sym typeface="Roboto Black"/>
              </a:rPr>
              <a:t>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912" y="3196357"/>
            <a:ext cx="687717" cy="7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5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5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2" name="Google Shape;632;p65"/>
          <p:cNvPicPr preferRelativeResize="0"/>
          <p:nvPr/>
        </p:nvPicPr>
        <p:blipFill rotWithShape="1">
          <a:blip r:embed="rId3">
            <a:alphaModFix/>
          </a:blip>
          <a:srcRect b="0" l="4362" r="4371" t="0"/>
          <a:stretch/>
        </p:blipFill>
        <p:spPr>
          <a:xfrm>
            <a:off x="28699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5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p65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635" name="Google Shape;63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5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5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6"/>
          <p:cNvSpPr txBox="1"/>
          <p:nvPr/>
        </p:nvSpPr>
        <p:spPr>
          <a:xfrm>
            <a:off x="3218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6242" y="3237685"/>
            <a:ext cx="751137" cy="72647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6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3" name="Google Shape;643;p66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6413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6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5" name="Google Shape;645;p66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646" name="Google Shape;64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6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apositiva de título">
  <p:cSld name="2_Diapositiva de título">
    <p:bg>
      <p:bgPr>
        <a:solidFill>
          <a:schemeClr val="dk1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7"/>
          <p:cNvSpPr txBox="1"/>
          <p:nvPr/>
        </p:nvSpPr>
        <p:spPr>
          <a:xfrm>
            <a:off x="315817" y="4024972"/>
            <a:ext cx="1258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rgbClr val="007A8E"/>
                </a:solidFill>
                <a:latin typeface="Roboto Black"/>
                <a:ea typeface="Roboto Black"/>
                <a:cs typeface="Roboto Black"/>
                <a:sym typeface="Roboto Black"/>
              </a:rPr>
              <a:t>GROWTH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5630" y="3225251"/>
            <a:ext cx="751137" cy="74556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7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7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4" name="Google Shape;65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9907" y="0"/>
            <a:ext cx="62591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7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6" name="Google Shape;656;p67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657" name="Google Shape;65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67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7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bg>
      <p:bgPr>
        <a:solidFill>
          <a:schemeClr val="dk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8"/>
          <p:cNvSpPr/>
          <p:nvPr/>
        </p:nvSpPr>
        <p:spPr>
          <a:xfrm>
            <a:off x="390579" y="2518612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8"/>
          <p:cNvSpPr/>
          <p:nvPr/>
        </p:nvSpPr>
        <p:spPr>
          <a:xfrm>
            <a:off x="398416" y="2280921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3" name="Google Shape;663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34125" y="0"/>
            <a:ext cx="62591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8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p68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666" name="Google Shape;66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628" y="326670"/>
            <a:ext cx="1249880" cy="703057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8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68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68"/>
          <p:cNvSpPr txBox="1"/>
          <p:nvPr>
            <p:ph idx="10" type="dt"/>
          </p:nvPr>
        </p:nvSpPr>
        <p:spPr>
          <a:xfrm>
            <a:off x="375628" y="469616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911">
          <p15:clr>
            <a:srgbClr val="FBAE40"/>
          </p15:clr>
        </p15:guide>
        <p15:guide id="2" pos="5120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>
  <p:cSld name="2_Título y objetos">
    <p:bg>
      <p:bgPr>
        <a:solidFill>
          <a:schemeClr val="dk1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9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9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3" name="Google Shape;673;p69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4" name="Google Shape;674;p6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5" name="Google Shape;675;p69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6" name="Google Shape;676;p69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0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680" name="Google Shape;680;p70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1" name="Google Shape;681;p70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2" name="Google Shape;682;p70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p70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4" name="Google Shape;684;p70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5" name="Google Shape;685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76192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6" name="Google Shape;686;p70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7" name="Google Shape;687;p70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70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9" name="Google Shape;689;p70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70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7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2" name="Google Shape;69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p7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ítulo y objetos">
  <p:cSld name="4_Título y objetos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1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6" name="Google Shape;696;p71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7" name="Google Shape;697;p71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8" name="Google Shape;698;p71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9" name="Google Shape;699;p71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0" name="Google Shape;700;p71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71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2" name="Google Shape;702;p71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71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4" name="Google Shape;704;p71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5" name="Google Shape;705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7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7" name="Google Shape;707;p71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708" name="Google Shape;70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71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ítulo y objetos">
  <p:cSld name="9_Título y objetos">
    <p:bg>
      <p:bgPr>
        <a:solidFill>
          <a:schemeClr val="dk1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" y="0"/>
            <a:ext cx="91438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72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2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14" name="Google Shape;714;p72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5" name="Google Shape;715;p72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6" name="Google Shape;716;p72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7" name="Google Shape;71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2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ítulo y objetos">
  <p:cSld name="10_Título y objetos">
    <p:bg>
      <p:bgPr>
        <a:solidFill>
          <a:schemeClr val="dk1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73"/>
          <p:cNvPicPr preferRelativeResize="0"/>
          <p:nvPr/>
        </p:nvPicPr>
        <p:blipFill rotWithShape="1">
          <a:blip r:embed="rId2">
            <a:alphaModFix/>
          </a:blip>
          <a:srcRect b="0" l="-90" r="0" t="0"/>
          <a:stretch/>
        </p:blipFill>
        <p:spPr>
          <a:xfrm>
            <a:off x="-8373" y="0"/>
            <a:ext cx="91523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73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3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24" name="Google Shape;724;p73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5" name="Google Shape;725;p73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6" name="Google Shape;726;p73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7" name="Google Shape;72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73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9" name="Google Shape;72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ítulo y objetos">
  <p:cSld name="11_Título y objetos">
    <p:bg>
      <p:bgPr>
        <a:solidFill>
          <a:schemeClr val="dk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74"/>
          <p:cNvPicPr preferRelativeResize="0"/>
          <p:nvPr/>
        </p:nvPicPr>
        <p:blipFill rotWithShape="1">
          <a:blip r:embed="rId2">
            <a:alphaModFix/>
          </a:blip>
          <a:srcRect b="0" l="-23333" r="-9999" t="0"/>
          <a:stretch/>
        </p:blipFill>
        <p:spPr>
          <a:xfrm>
            <a:off x="1035844" y="330833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2" name="Google Shape;732;p74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3" name="Google Shape;733;p74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4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35" name="Google Shape;735;p74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6" name="Google Shape;736;p74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7" name="Google Shape;737;p74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8" name="Google Shape;73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74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ítulo y objetos">
  <p:cSld name="13_Título y objetos">
    <p:bg>
      <p:bgPr>
        <a:solidFill>
          <a:schemeClr val="dk1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84452"/>
            <a:ext cx="8571264" cy="6593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3" name="Google Shape;743;p75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4" name="Google Shape;744;p75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5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46" name="Google Shape;746;p75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7" name="Google Shape;747;p75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8" name="Google Shape;748;p75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9" name="Google Shape;749;p75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0" name="Google Shape;75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76292" cy="661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6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4" name="Google Shape;754;p76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5" name="Google Shape;755;p76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6" name="Google Shape;756;p76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7" name="Google Shape;757;p76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8" name="Google Shape;758;p76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6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0" name="Google Shape;760;p76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6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2" name="Google Shape;762;p76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3" name="Google Shape;763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6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765" name="Google Shape;76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6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67" name="Google Shape;767;p76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ítulo y objetos">
  <p:cSld name="12_Título y objetos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9" name="Google Shape;769;p77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0" name="Google Shape;770;p77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1" name="Google Shape;771;p77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2" name="Google Shape;772;p77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3" name="Google Shape;773;p77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4" name="Google Shape;774;p77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419" sz="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7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7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7" name="Google Shape;777;p77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7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9" name="Google Shape;779;p77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0" name="Google Shape;780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1" name="Google Shape;781;p77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2" name="Google Shape;782;p77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n en blanco y negro&#10;&#10;Descripción generada automáticamente con confianza media" id="783" name="Google Shape;78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5" y="4358879"/>
            <a:ext cx="785533" cy="4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77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ítulo y objetos">
  <p:cSld name="7_Título y objetos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6" name="Google Shape;786;p78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7" name="Google Shape;787;p78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8" name="Google Shape;788;p78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9" name="Google Shape;789;p78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0" name="Google Shape;790;p78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91" name="Google Shape;791;p78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2" name="Google Shape;792;p78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78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78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78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6" name="Google Shape;796;p78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7" name="Google Shape;797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8" name="Google Shape;798;p78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9" name="Google Shape;799;p78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0963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0" name="Google Shape;80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6192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ítulo y objetos">
  <p:cSld name="5_Título y objetos"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2" name="Google Shape;802;p79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CCFF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3" name="Google Shape;803;p79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4" name="Google Shape;804;p79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5" name="Google Shape;805;p79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6" name="Google Shape;806;p79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07" name="Google Shape;807;p79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8" name="Google Shape;808;p79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79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0" name="Google Shape;810;p79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7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2" name="Google Shape;812;p79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3" name="Google Shape;81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4" name="Google Shape;814;p79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15" name="Google Shape;815;p79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CCFF3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6" name="Google Shape;816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4573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ítulo y objetos">
  <p:cSld name="8_Título y objetos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8" name="Google Shape;818;p80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CECEC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19" name="Google Shape;819;p80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0" name="Google Shape;820;p80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21" name="Google Shape;821;p80"/>
          <p:cNvSpPr txBox="1"/>
          <p:nvPr/>
        </p:nvSpPr>
        <p:spPr>
          <a:xfrm>
            <a:off x="2572988" y="25330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2" name="Google Shape;822;p80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23" name="Google Shape;823;p80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4" name="Google Shape;824;p80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80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6" name="Google Shape;826;p80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80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8" name="Google Shape;828;p8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9" name="Google Shape;829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p8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1" name="Google Shape;831;p80"/>
          <p:cNvSpPr/>
          <p:nvPr/>
        </p:nvSpPr>
        <p:spPr>
          <a:xfrm>
            <a:off x="8383620" y="392667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DEDED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32" name="Google Shape;83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4281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Título y objetos">
  <p:cSld name="14_Título y objetos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1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835" name="Google Shape;835;p81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00C1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6" name="Google Shape;836;p81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7" name="Google Shape;837;p81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8" name="Google Shape;838;p81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b="0" i="0" sz="1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9" name="Google Shape;839;p81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007A8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0" name="Google Shape;840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54573" y="344809"/>
            <a:ext cx="785532" cy="441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81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2" name="Google Shape;842;p81"/>
          <p:cNvSpPr/>
          <p:nvPr/>
        </p:nvSpPr>
        <p:spPr>
          <a:xfrm rot="5400000">
            <a:off x="8766514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81"/>
          <p:cNvSpPr txBox="1"/>
          <p:nvPr/>
        </p:nvSpPr>
        <p:spPr>
          <a:xfrm>
            <a:off x="8782151" y="2214668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4" name="Google Shape;844;p81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419" sz="700" u="none" cap="none" strike="noStrike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81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6" name="Google Shape;846;p81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7" name="Google Shape;847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718919" y="4575368"/>
            <a:ext cx="256273" cy="1441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8" name="Google Shape;848;p8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3"/>
          <p:cNvSpPr txBox="1"/>
          <p:nvPr/>
        </p:nvSpPr>
        <p:spPr>
          <a:xfrm>
            <a:off x="3218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5" name="Google Shape;855;p83"/>
          <p:cNvPicPr preferRelativeResize="0"/>
          <p:nvPr/>
        </p:nvPicPr>
        <p:blipFill rotWithShape="1">
          <a:blip r:embed="rId2">
            <a:alphaModFix/>
          </a:blip>
          <a:srcRect b="11312" l="0" r="0" t="11312"/>
          <a:stretch/>
        </p:blipFill>
        <p:spPr>
          <a:xfrm>
            <a:off x="366242" y="3237685"/>
            <a:ext cx="751135" cy="7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83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83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8" name="Google Shape;858;p83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6413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83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83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861" name="Google Shape;861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2" cy="703058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83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83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b="0" i="1" lang="es-419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8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8" name="Google Shape;868;p8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9" name="Google Shape;869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72" name="Google Shape;872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5" name="Google Shape;875;p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6" name="Google Shape;876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9" name="Google Shape;879;p8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0" name="Google Shape;880;p8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1" name="Google Shape;881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4" name="Google Shape;884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9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8" name="Google Shape;888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9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91" name="Google Shape;891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9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5" name="Google Shape;895;p9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6" name="Google Shape;896;p9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7" name="Google Shape;897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0" name="Google Shape;900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3" name="Google Shape;903;p9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4" name="Google Shape;904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95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cxnSp>
        <p:nvCxnSpPr>
          <p:cNvPr id="907" name="Google Shape;907;p95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8" name="Google Shape;908;p95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09" name="Google Shape;909;p95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0" name="Google Shape;910;p95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1" name="Google Shape;911;p95"/>
          <p:cNvSpPr/>
          <p:nvPr/>
        </p:nvSpPr>
        <p:spPr>
          <a:xfrm>
            <a:off x="8383620" y="393676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12" name="Google Shape;912;p95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3" name="Google Shape;913;p95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95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BFBFB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5" name="Google Shape;915;p95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16" name="Google Shape;916;p95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7" name="Google Shape;917;p95"/>
          <p:cNvSpPr/>
          <p:nvPr/>
        </p:nvSpPr>
        <p:spPr>
          <a:xfrm flipH="1" rot="10800000">
            <a:off x="8838682" y="4543898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8" name="Google Shape;918;p95"/>
          <p:cNvSpPr/>
          <p:nvPr/>
        </p:nvSpPr>
        <p:spPr>
          <a:xfrm flipH="1" rot="10800000">
            <a:off x="8865487" y="4465692"/>
            <a:ext cx="18900" cy="189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9" name="Google Shape;919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3613" y="361143"/>
            <a:ext cx="727445" cy="4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95"/>
          <p:cNvSpPr txBox="1"/>
          <p:nvPr/>
        </p:nvSpPr>
        <p:spPr>
          <a:xfrm rot="-5400000">
            <a:off x="7823834" y="3365886"/>
            <a:ext cx="2028300" cy="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419" sz="500">
                <a:solidFill>
                  <a:srgbClr val="BFBFBF"/>
                </a:solidFill>
                <a:latin typeface="Roboto"/>
                <a:ea typeface="Roboto"/>
                <a:cs typeface="Roboto"/>
                <a:sym typeface="Roboto"/>
              </a:rPr>
              <a:t>Laboratorio de Innovación e Inteligencia</a:t>
            </a:r>
            <a:endParaRPr sz="800"/>
          </a:p>
        </p:txBody>
      </p:sp>
      <p:pic>
        <p:nvPicPr>
          <p:cNvPr id="921" name="Google Shape;921;p95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 rot="-5400000">
            <a:off x="8722567" y="4521647"/>
            <a:ext cx="256253" cy="144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apositiva de título">
  <p:cSld name="4_Diapositiva de título">
    <p:bg>
      <p:bgPr>
        <a:solidFill>
          <a:schemeClr val="dk1"/>
        </a:solidFill>
      </p:bgPr>
    </p:bg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7"/>
          <p:cNvSpPr txBox="1"/>
          <p:nvPr/>
        </p:nvSpPr>
        <p:spPr>
          <a:xfrm>
            <a:off x="321833" y="4024972"/>
            <a:ext cx="1258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USUARIO </a:t>
            </a:r>
            <a:b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b="0" i="0" lang="es-419" sz="800" u="none" cap="none" strike="noStrike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AL CENTRO</a:t>
            </a:r>
            <a:endParaRPr sz="1100"/>
          </a:p>
        </p:txBody>
      </p:sp>
      <p:pic>
        <p:nvPicPr>
          <p:cNvPr id="930" name="Google Shape;930;p97"/>
          <p:cNvPicPr preferRelativeResize="0"/>
          <p:nvPr/>
        </p:nvPicPr>
        <p:blipFill rotWithShape="1">
          <a:blip r:embed="rId2">
            <a:alphaModFix/>
          </a:blip>
          <a:srcRect b="11312" l="0" r="0" t="11312"/>
          <a:stretch/>
        </p:blipFill>
        <p:spPr>
          <a:xfrm>
            <a:off x="366242" y="3237686"/>
            <a:ext cx="751142" cy="7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97"/>
          <p:cNvSpPr/>
          <p:nvPr/>
        </p:nvSpPr>
        <p:spPr>
          <a:xfrm>
            <a:off x="390579" y="2024196"/>
            <a:ext cx="15996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18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Presentación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 Proyecto</a:t>
            </a:r>
            <a:endParaRPr sz="1100"/>
          </a:p>
        </p:txBody>
      </p:sp>
      <p:sp>
        <p:nvSpPr>
          <p:cNvPr id="932" name="Google Shape;932;p97"/>
          <p:cNvSpPr/>
          <p:nvPr/>
        </p:nvSpPr>
        <p:spPr>
          <a:xfrm>
            <a:off x="398416" y="1786504"/>
            <a:ext cx="197700" cy="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3" name="Google Shape;933;p97"/>
          <p:cNvPicPr preferRelativeResize="0"/>
          <p:nvPr/>
        </p:nvPicPr>
        <p:blipFill rotWithShape="1">
          <a:blip r:embed="rId3">
            <a:alphaModFix/>
          </a:blip>
          <a:srcRect b="-4777" l="0" r="0" t="-4787"/>
          <a:stretch/>
        </p:blipFill>
        <p:spPr>
          <a:xfrm>
            <a:off x="2641307" y="0"/>
            <a:ext cx="6259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97"/>
          <p:cNvSpPr/>
          <p:nvPr/>
        </p:nvSpPr>
        <p:spPr>
          <a:xfrm>
            <a:off x="1447896" y="404422"/>
            <a:ext cx="1422000" cy="5478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97"/>
          <p:cNvSpPr/>
          <p:nvPr/>
        </p:nvSpPr>
        <p:spPr>
          <a:xfrm>
            <a:off x="404227" y="404422"/>
            <a:ext cx="1157400" cy="5478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1905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936" name="Google Shape;936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628" y="326670"/>
            <a:ext cx="1249882" cy="703058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97"/>
          <p:cNvSpPr txBox="1"/>
          <p:nvPr/>
        </p:nvSpPr>
        <p:spPr>
          <a:xfrm>
            <a:off x="1601631" y="435824"/>
            <a:ext cx="1268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</a:t>
            </a:r>
            <a:b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Innovación</a:t>
            </a:r>
            <a:endParaRPr sz="1100"/>
          </a:p>
        </p:txBody>
      </p:sp>
      <p:sp>
        <p:nvSpPr>
          <p:cNvPr id="938" name="Google Shape;938;p97"/>
          <p:cNvSpPr txBox="1"/>
          <p:nvPr/>
        </p:nvSpPr>
        <p:spPr>
          <a:xfrm>
            <a:off x="343122" y="987639"/>
            <a:ext cx="246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419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Powered by: </a:t>
            </a:r>
            <a:r>
              <a:rPr i="1" lang="es-419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Tec de Monterrey</a:t>
            </a:r>
            <a:endParaRPr sz="1100"/>
          </a:p>
        </p:txBody>
      </p:sp>
    </p:spTree>
  </p:cSld>
  <p:clrMapOvr>
    <a:masterClrMapping/>
  </p:clrMapOvr>
  <p:extLst>
    <p:ext uri="{DCECCB84-F9BA-43D5-87BE-67443E8EF086}">
      <p15:sldGuideLst>
        <p15:guide id="1" pos="433">
          <p15:clr>
            <a:srgbClr val="FBAE40"/>
          </p15:clr>
        </p15:guide>
        <p15:guide id="2" pos="980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>
  <p:cSld name="2_Título y objetos">
    <p:bg>
      <p:bgPr>
        <a:solidFill>
          <a:schemeClr val="dk1"/>
        </a:solidFill>
      </p:bgPr>
    </p:bg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98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98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42" name="Google Shape;942;p98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3" name="Google Shape;943;p98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98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98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pic>
        <p:nvPicPr>
          <p:cNvPr id="946" name="Google Shape;946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ítulo y objetos">
  <p:cSld name="9_Título y objetos">
    <p:bg>
      <p:bgPr>
        <a:solidFill>
          <a:schemeClr val="dk1"/>
        </a:soli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" y="0"/>
            <a:ext cx="914385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99"/>
          <p:cNvSpPr/>
          <p:nvPr/>
        </p:nvSpPr>
        <p:spPr>
          <a:xfrm rot="5400000">
            <a:off x="8766515" y="2204012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99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51" name="Google Shape;951;p99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2" name="Google Shape;952;p99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99"/>
          <p:cNvSpPr/>
          <p:nvPr/>
        </p:nvSpPr>
        <p:spPr>
          <a:xfrm flipH="1" rot="10800000">
            <a:off x="8847056" y="4476112"/>
            <a:ext cx="18900" cy="1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4" name="Google Shape;95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76293" cy="661665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99"/>
          <p:cNvSpPr txBox="1"/>
          <p:nvPr/>
        </p:nvSpPr>
        <p:spPr>
          <a:xfrm rot="-5400000">
            <a:off x="789701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pic>
        <p:nvPicPr>
          <p:cNvPr id="956" name="Google Shape;95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>
  <p:cSld name="3_Título y objetos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00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00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00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1" name="Google Shape;961;p100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2" name="Google Shape;962;p100"/>
          <p:cNvSpPr txBox="1"/>
          <p:nvPr/>
        </p:nvSpPr>
        <p:spPr>
          <a:xfrm>
            <a:off x="325907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3" name="Google Shape;963;p100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100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5" name="Google Shape;965;p100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sp>
        <p:nvSpPr>
          <p:cNvPr id="966" name="Google Shape;966;p100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00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8" name="Google Shape;968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00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F4F1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970" name="Google Shape;97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6" y="4358879"/>
            <a:ext cx="785534" cy="44186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00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F4F1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2" name="Google Shape;972;p100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ítulo y objetos">
  <p:cSld name="6_Título y objetos"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01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975" name="Google Shape;975;p101"/>
          <p:cNvCxnSpPr/>
          <p:nvPr/>
        </p:nvCxnSpPr>
        <p:spPr>
          <a:xfrm>
            <a:off x="386954" y="726107"/>
            <a:ext cx="7938000" cy="0"/>
          </a:xfrm>
          <a:prstGeom prst="straightConnector1">
            <a:avLst/>
          </a:prstGeom>
          <a:noFill/>
          <a:ln cap="flat" cmpd="sng" w="9525">
            <a:solidFill>
              <a:srgbClr val="B169B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6" name="Google Shape;976;p101"/>
          <p:cNvSpPr txBox="1"/>
          <p:nvPr/>
        </p:nvSpPr>
        <p:spPr>
          <a:xfrm>
            <a:off x="2572988" y="253299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//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01"/>
          <p:cNvSpPr txBox="1"/>
          <p:nvPr/>
        </p:nvSpPr>
        <p:spPr>
          <a:xfrm>
            <a:off x="205978" y="219077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8" name="Google Shape;978;p101"/>
          <p:cNvCxnSpPr/>
          <p:nvPr/>
        </p:nvCxnSpPr>
        <p:spPr>
          <a:xfrm rot="10800000">
            <a:off x="8854556" y="4773287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9" name="Google Shape;979;p101"/>
          <p:cNvSpPr/>
          <p:nvPr/>
        </p:nvSpPr>
        <p:spPr>
          <a:xfrm rot="5400000">
            <a:off x="8766513" y="24326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p101"/>
          <p:cNvSpPr txBox="1"/>
          <p:nvPr/>
        </p:nvSpPr>
        <p:spPr>
          <a:xfrm>
            <a:off x="8782151" y="24432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1" name="Google Shape;981;p101"/>
          <p:cNvSpPr txBox="1"/>
          <p:nvPr/>
        </p:nvSpPr>
        <p:spPr>
          <a:xfrm rot="-5400000">
            <a:off x="7844040" y="3624050"/>
            <a:ext cx="20286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Dirección de Innovación VPAF</a:t>
            </a:r>
            <a:endParaRPr sz="1100"/>
          </a:p>
        </p:txBody>
      </p:sp>
      <p:sp>
        <p:nvSpPr>
          <p:cNvPr id="982" name="Google Shape;982;p101"/>
          <p:cNvSpPr/>
          <p:nvPr/>
        </p:nvSpPr>
        <p:spPr>
          <a:xfrm flipH="1" rot="10800000">
            <a:off x="8838682" y="47153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01"/>
          <p:cNvSpPr/>
          <p:nvPr/>
        </p:nvSpPr>
        <p:spPr>
          <a:xfrm flipH="1" rot="10800000">
            <a:off x="8847056" y="37378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4" name="Google Shape;984;p101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  <p15:guide id="8" pos="294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6" name="Google Shape;986;p102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7" name="Google Shape;987;p102"/>
          <p:cNvSpPr/>
          <p:nvPr/>
        </p:nvSpPr>
        <p:spPr>
          <a:xfrm>
            <a:off x="0" y="1"/>
            <a:ext cx="2839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02"/>
          <p:cNvSpPr txBox="1"/>
          <p:nvPr/>
        </p:nvSpPr>
        <p:spPr>
          <a:xfrm>
            <a:off x="205978" y="279409"/>
            <a:ext cx="15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&lt;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102"/>
          <p:cNvSpPr txBox="1"/>
          <p:nvPr>
            <p:ph idx="1" type="body"/>
          </p:nvPr>
        </p:nvSpPr>
        <p:spPr>
          <a:xfrm>
            <a:off x="329806" y="292895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0" name="Google Shape;990;p102"/>
          <p:cNvSpPr txBox="1"/>
          <p:nvPr>
            <p:ph idx="2" type="body"/>
          </p:nvPr>
        </p:nvSpPr>
        <p:spPr>
          <a:xfrm>
            <a:off x="386955" y="635795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91" name="Google Shape;991;p102"/>
          <p:cNvSpPr txBox="1"/>
          <p:nvPr/>
        </p:nvSpPr>
        <p:spPr>
          <a:xfrm>
            <a:off x="325906" y="707877"/>
            <a:ext cx="146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// 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2" name="Google Shape;992;p102"/>
          <p:cNvSpPr/>
          <p:nvPr/>
        </p:nvSpPr>
        <p:spPr>
          <a:xfrm rot="5400000">
            <a:off x="8766513" y="2204011"/>
            <a:ext cx="163500" cy="158400"/>
          </a:xfrm>
          <a:prstGeom prst="snip2DiagRect">
            <a:avLst>
              <a:gd fmla="val 0" name="adj1"/>
              <a:gd fmla="val 16667" name="adj2"/>
            </a:avLst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102"/>
          <p:cNvSpPr txBox="1"/>
          <p:nvPr/>
        </p:nvSpPr>
        <p:spPr>
          <a:xfrm>
            <a:off x="8782151" y="2214667"/>
            <a:ext cx="132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r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EAE"/>
              </a:buClr>
              <a:buSzPts val="700"/>
              <a:buFont typeface="Roboto"/>
              <a:buNone/>
            </a:pPr>
            <a:fld id="{00000000-1234-1234-1234-123412341234}" type="slidenum">
              <a:rPr b="0" i="0"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AEAEA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94" name="Google Shape;994;p102"/>
          <p:cNvCxnSpPr/>
          <p:nvPr/>
        </p:nvCxnSpPr>
        <p:spPr>
          <a:xfrm rot="10800000">
            <a:off x="8854556" y="4773285"/>
            <a:ext cx="0" cy="371400"/>
          </a:xfrm>
          <a:prstGeom prst="straightConnector1">
            <a:avLst/>
          </a:prstGeom>
          <a:noFill/>
          <a:ln cap="flat" cmpd="sng" w="12700">
            <a:solidFill>
              <a:srgbClr val="AEAEA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5" name="Google Shape;995;p102"/>
          <p:cNvSpPr txBox="1"/>
          <p:nvPr/>
        </p:nvSpPr>
        <p:spPr>
          <a:xfrm rot="-5400000">
            <a:off x="7897890" y="3341600"/>
            <a:ext cx="202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700">
                <a:solidFill>
                  <a:srgbClr val="AEAEAE"/>
                </a:solidFill>
                <a:latin typeface="Roboto"/>
                <a:ea typeface="Roboto"/>
                <a:cs typeface="Roboto"/>
                <a:sym typeface="Roboto"/>
              </a:rPr>
              <a:t>Laboratorio de Innovación del Tec del Monterrey</a:t>
            </a:r>
            <a:endParaRPr sz="1100"/>
          </a:p>
        </p:txBody>
      </p:sp>
      <p:sp>
        <p:nvSpPr>
          <p:cNvPr id="996" name="Google Shape;996;p102"/>
          <p:cNvSpPr/>
          <p:nvPr/>
        </p:nvSpPr>
        <p:spPr>
          <a:xfrm flipH="1" rot="10800000">
            <a:off x="8838682" y="4486748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02"/>
          <p:cNvSpPr/>
          <p:nvPr/>
        </p:nvSpPr>
        <p:spPr>
          <a:xfrm flipH="1" rot="10800000">
            <a:off x="8847056" y="3509273"/>
            <a:ext cx="18900" cy="18900"/>
          </a:xfrm>
          <a:prstGeom prst="ellipse">
            <a:avLst/>
          </a:prstGeom>
          <a:solidFill>
            <a:srgbClr val="AEAEA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8" name="Google Shape;998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718920" y="4575368"/>
            <a:ext cx="256272" cy="144153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102"/>
          <p:cNvSpPr/>
          <p:nvPr/>
        </p:nvSpPr>
        <p:spPr>
          <a:xfrm>
            <a:off x="376353" y="4407745"/>
            <a:ext cx="727500" cy="3441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en blanco y negro&#10;&#10;Descripción generada automáticamente con confianza media" id="1000" name="Google Shape;100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06" y="4358879"/>
            <a:ext cx="785534" cy="441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02"/>
          <p:cNvSpPr/>
          <p:nvPr/>
        </p:nvSpPr>
        <p:spPr>
          <a:xfrm>
            <a:off x="398416" y="4159469"/>
            <a:ext cx="197700" cy="46500"/>
          </a:xfrm>
          <a:prstGeom prst="rect">
            <a:avLst/>
          </a:prstGeom>
          <a:solidFill>
            <a:srgbClr val="B169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B169B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3">
          <p15:clr>
            <a:srgbClr val="FBAE40"/>
          </p15:clr>
        </p15:guide>
        <p15:guide id="2" pos="2731">
          <p15:clr>
            <a:srgbClr val="FBAE40"/>
          </p15:clr>
        </p15:guide>
        <p15:guide id="3" pos="433">
          <p15:clr>
            <a:srgbClr val="FBAE40"/>
          </p15:clr>
        </p15:guide>
        <p15:guide id="4" pos="9807">
          <p15:clr>
            <a:srgbClr val="FBAE40"/>
          </p15:clr>
        </p15:guide>
        <p15:guide id="5" orient="horz" pos="98">
          <p15:clr>
            <a:srgbClr val="FBAE40"/>
          </p15:clr>
        </p15:guide>
        <p15:guide id="6" orient="horz" pos="1686">
          <p15:clr>
            <a:srgbClr val="FBAE40"/>
          </p15:clr>
        </p15:guide>
        <p15:guide id="7" pos="9323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0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4" name="Google Shape;1004;p103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05" name="Google Shape;1005;p10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6" name="Google Shape;1006;p10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7" name="Google Shape;1007;p10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0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0" name="Google Shape;1010;p10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1" name="Google Shape;1011;p10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2" name="Google Shape;1012;p10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3" name="Google Shape;1013;p10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5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6" name="Google Shape;1016;p105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017" name="Google Shape;1017;p10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8" name="Google Shape;1018;p10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9" name="Google Shape;1019;p10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28.xml"/><Relationship Id="rId22" Type="http://schemas.openxmlformats.org/officeDocument/2006/relationships/theme" Target="../theme/theme5.xml"/><Relationship Id="rId10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6.xml"/><Relationship Id="rId6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3.xml"/><Relationship Id="rId19" Type="http://schemas.openxmlformats.org/officeDocument/2006/relationships/theme" Target="../theme/theme6.xml"/><Relationship Id="rId6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67.xml"/><Relationship Id="rId22" Type="http://schemas.openxmlformats.org/officeDocument/2006/relationships/theme" Target="../theme/theme8.xml"/><Relationship Id="rId10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5.xml"/><Relationship Id="rId6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95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3.xml"/><Relationship Id="rId19" Type="http://schemas.openxmlformats.org/officeDocument/2006/relationships/theme" Target="../theme/theme4.xml"/><Relationship Id="rId6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18" Type="http://schemas.openxmlformats.org/officeDocument/2006/relationships/theme" Target="../theme/theme9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628653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  <a:defRPr b="0" i="0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628653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1" name="Google Shape;131;p19"/>
          <p:cNvSpPr txBox="1"/>
          <p:nvPr>
            <p:ph idx="10" type="dt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2" name="Google Shape;132;p19"/>
          <p:cNvSpPr txBox="1"/>
          <p:nvPr>
            <p:ph idx="11" type="ftr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11">
          <p15:clr>
            <a:srgbClr val="F26B43"/>
          </p15:clr>
        </p15:guide>
        <p15:guide id="2" pos="51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6" name="Google Shape;406;p4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8" name="Google Shape;408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9" name="Google Shape;409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0"/>
          <p:cNvSpPr txBox="1"/>
          <p:nvPr>
            <p:ph type="title"/>
          </p:nvPr>
        </p:nvSpPr>
        <p:spPr>
          <a:xfrm>
            <a:off x="628653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"/>
              <a:buNone/>
              <a:defRPr b="0" i="0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5" name="Google Shape;575;p60"/>
          <p:cNvSpPr txBox="1"/>
          <p:nvPr>
            <p:ph idx="1" type="body"/>
          </p:nvPr>
        </p:nvSpPr>
        <p:spPr>
          <a:xfrm>
            <a:off x="628653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6" name="Google Shape;576;p60"/>
          <p:cNvSpPr txBox="1"/>
          <p:nvPr>
            <p:ph idx="10" type="dt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7" name="Google Shape;577;p60"/>
          <p:cNvSpPr txBox="1"/>
          <p:nvPr>
            <p:ph idx="11" type="ftr"/>
          </p:nvPr>
        </p:nvSpPr>
        <p:spPr>
          <a:xfrm>
            <a:off x="3028953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8" name="Google Shape;578;p60"/>
          <p:cNvSpPr txBox="1"/>
          <p:nvPr>
            <p:ph idx="12" type="sldNum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11">
          <p15:clr>
            <a:srgbClr val="F26B43"/>
          </p15:clr>
        </p15:guide>
        <p15:guide id="2" pos="51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1" name="Google Shape;851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2" name="Google Shape;852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9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4" name="Google Shape;924;p9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5" name="Google Shape;925;p9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6" name="Google Shape;926;p9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7" name="Google Shape;927;p9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9" name="Google Shape;1089;p1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0" name="Google Shape;1090;p1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1" name="Google Shape;1091;p1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2" name="Google Shape;1092;p1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4" name="Google Shape;1254;p1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5" name="Google Shape;1255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3.jpg"/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0.png"/><Relationship Id="rId4" Type="http://schemas.openxmlformats.org/officeDocument/2006/relationships/image" Target="../media/image117.png"/><Relationship Id="rId9" Type="http://schemas.openxmlformats.org/officeDocument/2006/relationships/image" Target="../media/image125.png"/><Relationship Id="rId5" Type="http://schemas.openxmlformats.org/officeDocument/2006/relationships/image" Target="../media/image119.png"/><Relationship Id="rId6" Type="http://schemas.openxmlformats.org/officeDocument/2006/relationships/image" Target="../media/image127.png"/><Relationship Id="rId7" Type="http://schemas.openxmlformats.org/officeDocument/2006/relationships/image" Target="../media/image132.jpg"/><Relationship Id="rId8" Type="http://schemas.openxmlformats.org/officeDocument/2006/relationships/image" Target="../media/image1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0.png"/><Relationship Id="rId4" Type="http://schemas.openxmlformats.org/officeDocument/2006/relationships/image" Target="../media/image102.png"/><Relationship Id="rId9" Type="http://schemas.openxmlformats.org/officeDocument/2006/relationships/image" Target="../media/image124.pn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9.png"/><Relationship Id="rId8" Type="http://schemas.openxmlformats.org/officeDocument/2006/relationships/image" Target="../media/image1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0.png"/><Relationship Id="rId4" Type="http://schemas.openxmlformats.org/officeDocument/2006/relationships/image" Target="../media/image138.jpg"/><Relationship Id="rId5" Type="http://schemas.openxmlformats.org/officeDocument/2006/relationships/image" Target="../media/image124.png"/><Relationship Id="rId6" Type="http://schemas.openxmlformats.org/officeDocument/2006/relationships/image" Target="../media/image1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0.png"/><Relationship Id="rId4" Type="http://schemas.openxmlformats.org/officeDocument/2006/relationships/image" Target="../media/image126.png"/><Relationship Id="rId9" Type="http://schemas.openxmlformats.org/officeDocument/2006/relationships/image" Target="../media/image134.png"/><Relationship Id="rId5" Type="http://schemas.openxmlformats.org/officeDocument/2006/relationships/image" Target="../media/image121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29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4.png"/><Relationship Id="rId10" Type="http://schemas.openxmlformats.org/officeDocument/2006/relationships/image" Target="../media/image139.png"/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0.png"/><Relationship Id="rId4" Type="http://schemas.openxmlformats.org/officeDocument/2006/relationships/image" Target="../media/image102.png"/><Relationship Id="rId9" Type="http://schemas.openxmlformats.org/officeDocument/2006/relationships/image" Target="../media/image137.jp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9.png"/><Relationship Id="rId8" Type="http://schemas.openxmlformats.org/officeDocument/2006/relationships/image" Target="../media/image1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0.png"/><Relationship Id="rId4" Type="http://schemas.openxmlformats.org/officeDocument/2006/relationships/image" Target="../media/image1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3.png"/><Relationship Id="rId4" Type="http://schemas.openxmlformats.org/officeDocument/2006/relationships/image" Target="../media/image137.jpg"/><Relationship Id="rId9" Type="http://schemas.openxmlformats.org/officeDocument/2006/relationships/image" Target="../media/image155.png"/><Relationship Id="rId5" Type="http://schemas.openxmlformats.org/officeDocument/2006/relationships/image" Target="../media/image139.png"/><Relationship Id="rId6" Type="http://schemas.openxmlformats.org/officeDocument/2006/relationships/hyperlink" Target="https://form.typeform.com/to/gTBfDM35?utm_source=xxxxx" TargetMode="External"/><Relationship Id="rId7" Type="http://schemas.openxmlformats.org/officeDocument/2006/relationships/image" Target="../media/image136.png"/><Relationship Id="rId8" Type="http://schemas.openxmlformats.org/officeDocument/2006/relationships/image" Target="../media/image1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0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4.png"/><Relationship Id="rId10" Type="http://schemas.openxmlformats.org/officeDocument/2006/relationships/image" Target="../media/image139.png"/><Relationship Id="rId12" Type="http://schemas.openxmlformats.org/officeDocument/2006/relationships/image" Target="../media/image153.jpg"/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0.png"/><Relationship Id="rId4" Type="http://schemas.openxmlformats.org/officeDocument/2006/relationships/image" Target="../media/image102.png"/><Relationship Id="rId9" Type="http://schemas.openxmlformats.org/officeDocument/2006/relationships/image" Target="../media/image137.jp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9.png"/><Relationship Id="rId8" Type="http://schemas.openxmlformats.org/officeDocument/2006/relationships/image" Target="../media/image1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0.png"/><Relationship Id="rId4" Type="http://schemas.openxmlformats.org/officeDocument/2006/relationships/image" Target="../media/image141.png"/><Relationship Id="rId5" Type="http://schemas.openxmlformats.org/officeDocument/2006/relationships/image" Target="../media/image150.png"/><Relationship Id="rId6" Type="http://schemas.openxmlformats.org/officeDocument/2006/relationships/image" Target="../media/image1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8.png"/><Relationship Id="rId4" Type="http://schemas.openxmlformats.org/officeDocument/2006/relationships/image" Target="../media/image100.png"/><Relationship Id="rId5" Type="http://schemas.openxmlformats.org/officeDocument/2006/relationships/image" Target="../media/image9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6.jpg"/><Relationship Id="rId4" Type="http://schemas.openxmlformats.org/officeDocument/2006/relationships/image" Target="../media/image157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4.png"/><Relationship Id="rId10" Type="http://schemas.openxmlformats.org/officeDocument/2006/relationships/image" Target="../media/image139.png"/><Relationship Id="rId12" Type="http://schemas.openxmlformats.org/officeDocument/2006/relationships/image" Target="../media/image153.jpg"/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0.png"/><Relationship Id="rId4" Type="http://schemas.openxmlformats.org/officeDocument/2006/relationships/image" Target="../media/image102.png"/><Relationship Id="rId9" Type="http://schemas.openxmlformats.org/officeDocument/2006/relationships/image" Target="../media/image137.jp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9.png"/><Relationship Id="rId8" Type="http://schemas.openxmlformats.org/officeDocument/2006/relationships/image" Target="../media/image1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0.png"/><Relationship Id="rId4" Type="http://schemas.openxmlformats.org/officeDocument/2006/relationships/image" Target="../media/image133.png"/><Relationship Id="rId5" Type="http://schemas.openxmlformats.org/officeDocument/2006/relationships/image" Target="../media/image14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2.png"/><Relationship Id="rId4" Type="http://schemas.openxmlformats.org/officeDocument/2006/relationships/image" Target="../media/image1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ocs.google.com/presentation/d/19prvmCIVKJQSswk2Ayi7HoP9x0bpsEN9oq5nkZEAsS0/edit#slide=id.p8" TargetMode="External"/><Relationship Id="rId4" Type="http://schemas.openxmlformats.org/officeDocument/2006/relationships/hyperlink" Target="https://tecmx.sharepoint.com/:p:/r/sites/VECPERFILAMIENTO/_layouts/15/Doc.aspx?sourcedoc=%7B05815F8B-105A-463A-929C-619C8CABCED2%7D&amp;file=Herramienta%20de%20Perfilamiento_Documentaci%25u00f3n.pptx&amp;action=edit&amp;mobileredirect=true" TargetMode="External"/><Relationship Id="rId5" Type="http://schemas.openxmlformats.org/officeDocument/2006/relationships/hyperlink" Target="https://docs.google.com/presentation/d/14I2mmQgOt3TRrp-P3yjEeqCNzAXMCXe4AgQuvnOr1VU/edit#slide=id.p8" TargetMode="External"/><Relationship Id="rId6" Type="http://schemas.openxmlformats.org/officeDocument/2006/relationships/hyperlink" Target="https://docs.google.com/presentation/d/1ZbFAuWHTk12XyjIGM7a67TISar5bBtIwG4bNPobsPdU/edit#slide=id.g331fc96ea3f_2_490" TargetMode="External"/><Relationship Id="rId7" Type="http://schemas.openxmlformats.org/officeDocument/2006/relationships/hyperlink" Target="https://docs.google.com/presentation/d/19e9_4JALTKf-ec1xDs39075gvW9BKoqYsGF4_dWdShA/edit#slide=id.g34ed64deea4_0_195" TargetMode="External"/><Relationship Id="rId8" Type="http://schemas.openxmlformats.org/officeDocument/2006/relationships/hyperlink" Target="https://docs.google.com/presentation/d/1TMVy4Y0Xg8uc8w9wQXQ9ItiRovZJ5ecpA4hA2xkYo-o/edit#slide=id.p3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0.png"/><Relationship Id="rId4" Type="http://schemas.openxmlformats.org/officeDocument/2006/relationships/image" Target="../media/image1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4.jpg"/><Relationship Id="rId4" Type="http://schemas.openxmlformats.org/officeDocument/2006/relationships/image" Target="../media/image1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2.jpg"/><Relationship Id="rId4" Type="http://schemas.openxmlformats.org/officeDocument/2006/relationships/image" Target="../media/image1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0.png"/><Relationship Id="rId4" Type="http://schemas.openxmlformats.org/officeDocument/2006/relationships/image" Target="../media/image102.png"/><Relationship Id="rId5" Type="http://schemas.openxmlformats.org/officeDocument/2006/relationships/image" Target="../media/image104.png"/><Relationship Id="rId6" Type="http://schemas.openxmlformats.org/officeDocument/2006/relationships/image" Target="../media/image10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0.png"/><Relationship Id="rId4" Type="http://schemas.openxmlformats.org/officeDocument/2006/relationships/image" Target="../media/image105.png"/><Relationship Id="rId5" Type="http://schemas.openxmlformats.org/officeDocument/2006/relationships/image" Target="../media/image113.png"/><Relationship Id="rId6" Type="http://schemas.openxmlformats.org/officeDocument/2006/relationships/image" Target="../media/image102.png"/><Relationship Id="rId7" Type="http://schemas.openxmlformats.org/officeDocument/2006/relationships/image" Target="../media/image104.png"/><Relationship Id="rId8" Type="http://schemas.openxmlformats.org/officeDocument/2006/relationships/image" Target="../media/image1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0.png"/><Relationship Id="rId4" Type="http://schemas.openxmlformats.org/officeDocument/2006/relationships/image" Target="../media/image102.pn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0.png"/><Relationship Id="rId4" Type="http://schemas.openxmlformats.org/officeDocument/2006/relationships/image" Target="../media/image114.jpg"/><Relationship Id="rId9" Type="http://schemas.openxmlformats.org/officeDocument/2006/relationships/image" Target="../media/image116.jpg"/><Relationship Id="rId5" Type="http://schemas.openxmlformats.org/officeDocument/2006/relationships/image" Target="../media/image111.jpg"/><Relationship Id="rId6" Type="http://schemas.openxmlformats.org/officeDocument/2006/relationships/image" Target="../media/image110.jpg"/><Relationship Id="rId7" Type="http://schemas.openxmlformats.org/officeDocument/2006/relationships/image" Target="../media/image115.jpg"/><Relationship Id="rId8" Type="http://schemas.openxmlformats.org/officeDocument/2006/relationships/image" Target="../media/image1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0.png"/><Relationship Id="rId4" Type="http://schemas.openxmlformats.org/officeDocument/2006/relationships/image" Target="../media/image102.png"/><Relationship Id="rId5" Type="http://schemas.openxmlformats.org/officeDocument/2006/relationships/image" Target="../media/image104.png"/><Relationship Id="rId6" Type="http://schemas.openxmlformats.org/officeDocument/2006/relationships/image" Target="../media/image106.png"/><Relationship Id="rId7" Type="http://schemas.openxmlformats.org/officeDocument/2006/relationships/image" Target="../media/image109.png"/><Relationship Id="rId8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52"/>
          <p:cNvSpPr/>
          <p:nvPr/>
        </p:nvSpPr>
        <p:spPr>
          <a:xfrm>
            <a:off x="311700" y="333850"/>
            <a:ext cx="2409900" cy="279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s-419" sz="2100">
                <a:solidFill>
                  <a:schemeClr val="lt1"/>
                </a:solidFill>
              </a:rPr>
              <a:t>Presentación </a:t>
            </a:r>
            <a:br>
              <a:rPr b="1" lang="es-419" sz="2100">
                <a:solidFill>
                  <a:schemeClr val="lt1"/>
                </a:solidFill>
              </a:rPr>
            </a:br>
            <a:r>
              <a:rPr b="1" lang="es-419" sz="2100">
                <a:solidFill>
                  <a:schemeClr val="lt1"/>
                </a:solidFill>
              </a:rPr>
              <a:t>de Avances</a:t>
            </a:r>
            <a:br>
              <a:rPr b="1" lang="es-419" sz="2100">
                <a:solidFill>
                  <a:schemeClr val="lt1"/>
                </a:solidFill>
              </a:rPr>
            </a:br>
            <a:endParaRPr b="1" sz="21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es-419" sz="1900" u="none" cap="none" strike="noStrike">
                <a:solidFill>
                  <a:schemeClr val="lt1"/>
                </a:solidFill>
              </a:rPr>
              <a:t>Herramienta de Perfilamiento con IA para programas de</a:t>
            </a:r>
            <a:br>
              <a:rPr i="0" lang="es-419" sz="1900" u="none" cap="none" strike="noStrike">
                <a:solidFill>
                  <a:schemeClr val="lt1"/>
                </a:solidFill>
              </a:rPr>
            </a:br>
            <a:r>
              <a:rPr i="0" lang="es-419" sz="1900" u="none" cap="none" strike="noStrike">
                <a:solidFill>
                  <a:schemeClr val="lt1"/>
                </a:solidFill>
              </a:rPr>
              <a:t>Data Scien</a:t>
            </a:r>
            <a:r>
              <a:rPr lang="es-419" sz="1900">
                <a:solidFill>
                  <a:schemeClr val="lt1"/>
                </a:solidFill>
              </a:rPr>
              <a:t>ce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152"/>
          <p:cNvSpPr/>
          <p:nvPr/>
        </p:nvSpPr>
        <p:spPr>
          <a:xfrm>
            <a:off x="311697" y="3973888"/>
            <a:ext cx="930000" cy="46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Sesión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419">
                <a:solidFill>
                  <a:schemeClr val="lt1"/>
                </a:solidFill>
              </a:rPr>
              <a:t>21</a:t>
            </a:r>
            <a:r>
              <a:rPr b="1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/04/25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3" name="Google Shape;1533;p161"/>
          <p:cNvPicPr preferRelativeResize="0"/>
          <p:nvPr/>
        </p:nvPicPr>
        <p:blipFill rotWithShape="1">
          <a:blip r:embed="rId3">
            <a:alphaModFix/>
          </a:blip>
          <a:srcRect b="36812" l="30802" r="59038" t="39621"/>
          <a:stretch/>
        </p:blipFill>
        <p:spPr>
          <a:xfrm>
            <a:off x="8238725" y="94475"/>
            <a:ext cx="905274" cy="111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161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Definición del Proyecto y Aprendizajes por lograr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535" name="Google Shape;1535;p161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161"/>
          <p:cNvSpPr/>
          <p:nvPr/>
        </p:nvSpPr>
        <p:spPr>
          <a:xfrm>
            <a:off x="243300" y="1072450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Levantamiento de Requerimientos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537" name="Google Shape;1537;p161"/>
          <p:cNvSpPr/>
          <p:nvPr/>
        </p:nvSpPr>
        <p:spPr>
          <a:xfrm>
            <a:off x="3171825" y="1072450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Definición de Indicadores y Requerimeintos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538" name="Google Shape;1538;p161"/>
          <p:cNvSpPr/>
          <p:nvPr/>
        </p:nvSpPr>
        <p:spPr>
          <a:xfrm>
            <a:off x="243300" y="3024225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Prototipado de baja fidelidad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539" name="Google Shape;1539;p161"/>
          <p:cNvSpPr/>
          <p:nvPr/>
        </p:nvSpPr>
        <p:spPr>
          <a:xfrm>
            <a:off x="3171825" y="3024225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Entrevistas de experiencia de usuario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540" name="Google Shape;1540;p161"/>
          <p:cNvSpPr/>
          <p:nvPr/>
        </p:nvSpPr>
        <p:spPr>
          <a:xfrm>
            <a:off x="243300" y="13610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Se desarrolló una sesión de co-creación para la definición y alineación de los requerimientos entre todos los actores clave.​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41" name="Google Shape;1541;p161"/>
          <p:cNvSpPr/>
          <p:nvPr/>
        </p:nvSpPr>
        <p:spPr>
          <a:xfrm>
            <a:off x="3171825" y="13610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Los outcomes del levantamiento de requerimientos se clasificaron, priorizaron y se seleccionaron los requerimientos e indicadores.​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42" name="Google Shape;1542;p161"/>
          <p:cNvSpPr/>
          <p:nvPr/>
        </p:nvSpPr>
        <p:spPr>
          <a:xfrm>
            <a:off x="243300" y="328490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A partir de los requerimientos se desarrollaron 3 prototipos ​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de baja fidelidad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43" name="Google Shape;1543;p161"/>
          <p:cNvSpPr/>
          <p:nvPr/>
        </p:nvSpPr>
        <p:spPr>
          <a:xfrm>
            <a:off x="3171825" y="336110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Para identificar el prototipo de baja fidelidad con mayor aceptación por parte de los encuestados, se analizaron los resultados desde distintas perspectivas.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544" name="Google Shape;1544;p161"/>
          <p:cNvCxnSpPr/>
          <p:nvPr/>
        </p:nvCxnSpPr>
        <p:spPr>
          <a:xfrm>
            <a:off x="3019425" y="1601350"/>
            <a:ext cx="0" cy="28323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5" name="Google Shape;1545;p161"/>
          <p:cNvCxnSpPr/>
          <p:nvPr/>
        </p:nvCxnSpPr>
        <p:spPr>
          <a:xfrm>
            <a:off x="5947475" y="1601350"/>
            <a:ext cx="0" cy="28323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A screenshot of a computer&#10;&#10;Description automatically generated" id="1546" name="Google Shape;1546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50" y="1964609"/>
            <a:ext cx="2110050" cy="965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7" name="Google Shape;1547;p161"/>
          <p:cNvGrpSpPr/>
          <p:nvPr/>
        </p:nvGrpSpPr>
        <p:grpSpPr>
          <a:xfrm>
            <a:off x="3029725" y="2005025"/>
            <a:ext cx="2837109" cy="842675"/>
            <a:chOff x="3029725" y="2081225"/>
            <a:chExt cx="2837109" cy="842675"/>
          </a:xfrm>
        </p:grpSpPr>
        <p:pic>
          <p:nvPicPr>
            <p:cNvPr id="1548" name="Google Shape;1548;p161"/>
            <p:cNvPicPr preferRelativeResize="0"/>
            <p:nvPr/>
          </p:nvPicPr>
          <p:blipFill rotWithShape="1">
            <a:blip r:embed="rId5">
              <a:alphaModFix/>
            </a:blip>
            <a:srcRect b="55367" l="0" r="61247" t="0"/>
            <a:stretch/>
          </p:blipFill>
          <p:spPr>
            <a:xfrm>
              <a:off x="4932615" y="2085027"/>
              <a:ext cx="934220" cy="7405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9" name="Google Shape;1549;p161"/>
            <p:cNvPicPr preferRelativeResize="0"/>
            <p:nvPr/>
          </p:nvPicPr>
          <p:blipFill rotWithShape="1">
            <a:blip r:embed="rId5">
              <a:alphaModFix/>
            </a:blip>
            <a:srcRect b="5332" l="9594" r="15211" t="43877"/>
            <a:stretch/>
          </p:blipFill>
          <p:spPr>
            <a:xfrm>
              <a:off x="3029725" y="2081225"/>
              <a:ext cx="1812705" cy="8426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0" name="Google Shape;1550;p161"/>
          <p:cNvPicPr preferRelativeResize="0"/>
          <p:nvPr/>
        </p:nvPicPr>
        <p:blipFill rotWithShape="1">
          <a:blip r:embed="rId6">
            <a:alphaModFix/>
          </a:blip>
          <a:srcRect b="24266" l="0" r="5231" t="17886"/>
          <a:stretch/>
        </p:blipFill>
        <p:spPr>
          <a:xfrm>
            <a:off x="334500" y="3898675"/>
            <a:ext cx="2454346" cy="842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áfico" id="1551" name="Google Shape;1551;p161"/>
          <p:cNvPicPr preferRelativeResize="0"/>
          <p:nvPr/>
        </p:nvPicPr>
        <p:blipFill rotWithShape="1">
          <a:blip r:embed="rId7">
            <a:alphaModFix/>
          </a:blip>
          <a:srcRect b="0" l="0" r="8583" t="12755"/>
          <a:stretch/>
        </p:blipFill>
        <p:spPr>
          <a:xfrm>
            <a:off x="4371975" y="4021875"/>
            <a:ext cx="1447575" cy="84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161"/>
          <p:cNvPicPr preferRelativeResize="0"/>
          <p:nvPr/>
        </p:nvPicPr>
        <p:blipFill rotWithShape="1">
          <a:blip r:embed="rId8">
            <a:alphaModFix/>
          </a:blip>
          <a:srcRect b="12145" l="4896" r="41644" t="28170"/>
          <a:stretch/>
        </p:blipFill>
        <p:spPr>
          <a:xfrm>
            <a:off x="3171825" y="4085325"/>
            <a:ext cx="1150349" cy="72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p161"/>
          <p:cNvSpPr/>
          <p:nvPr/>
        </p:nvSpPr>
        <p:spPr>
          <a:xfrm>
            <a:off x="6100350" y="1072450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Definición del Proyecto</a:t>
            </a:r>
            <a:endParaRPr b="1" sz="800">
              <a:solidFill>
                <a:schemeClr val="lt1"/>
              </a:solidFill>
            </a:endParaRPr>
          </a:p>
        </p:txBody>
      </p:sp>
      <p:pic>
        <p:nvPicPr>
          <p:cNvPr id="1554" name="Google Shape;1554;p1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1825" y="1625100"/>
            <a:ext cx="2631300" cy="217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1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81211" y="1714486"/>
            <a:ext cx="2419009" cy="14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161"/>
          <p:cNvSpPr/>
          <p:nvPr/>
        </p:nvSpPr>
        <p:spPr>
          <a:xfrm>
            <a:off x="6075400" y="40623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chemeClr val="dk1"/>
                </a:solidFill>
              </a:rPr>
              <a:t>Concepto deseado por el usuario: </a:t>
            </a:r>
            <a:r>
              <a:rPr lang="es-419" sz="1000">
                <a:solidFill>
                  <a:schemeClr val="dk1"/>
                </a:solidFill>
              </a:rPr>
              <a:t>Encuesta Personalizada​ con IA para perfilar al usuario al programa indicado.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162"/>
          <p:cNvSpPr txBox="1"/>
          <p:nvPr>
            <p:ph idx="1" type="body"/>
          </p:nvPr>
        </p:nvSpPr>
        <p:spPr>
          <a:xfrm>
            <a:off x="329803" y="242900"/>
            <a:ext cx="64149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Piloto: </a:t>
            </a:r>
            <a:r>
              <a:rPr b="0" lang="es-419"/>
              <a:t>Caso de uso “Perfilador de ciencia de datos”</a:t>
            </a:r>
            <a:endParaRPr b="0"/>
          </a:p>
        </p:txBody>
      </p:sp>
      <p:pic>
        <p:nvPicPr>
          <p:cNvPr id="1562" name="Google Shape;1562;p162"/>
          <p:cNvPicPr preferRelativeResize="0"/>
          <p:nvPr/>
        </p:nvPicPr>
        <p:blipFill rotWithShape="1">
          <a:blip r:embed="rId3">
            <a:alphaModFix/>
          </a:blip>
          <a:srcRect b="27554" l="4062" r="84237" t="5484"/>
          <a:stretch/>
        </p:blipFill>
        <p:spPr>
          <a:xfrm>
            <a:off x="405925" y="851625"/>
            <a:ext cx="1042623" cy="3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2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64" name="Google Shape;1564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60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65" name="Google Shape;1565;p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29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66" name="Google Shape;1566;p162"/>
          <p:cNvSpPr txBox="1"/>
          <p:nvPr/>
        </p:nvSpPr>
        <p:spPr>
          <a:xfrm>
            <a:off x="-81500" y="4491075"/>
            <a:ext cx="231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el NPS</a:t>
            </a: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por asignación de programa e </a:t>
            </a: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integrar todas las modalidades en 1 solo perfilador.</a:t>
            </a:r>
            <a:endParaRPr b="1" i="0" sz="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7" name="Google Shape;1567;p162"/>
          <p:cNvPicPr preferRelativeResize="0"/>
          <p:nvPr/>
        </p:nvPicPr>
        <p:blipFill rotWithShape="1">
          <a:blip r:embed="rId3">
            <a:alphaModFix/>
          </a:blip>
          <a:srcRect b="37246" l="15759" r="70333" t="5486"/>
          <a:stretch/>
        </p:blipFill>
        <p:spPr>
          <a:xfrm>
            <a:off x="1448550" y="851625"/>
            <a:ext cx="1239250" cy="270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8" name="Google Shape;1568;p162"/>
          <p:cNvSpPr/>
          <p:nvPr/>
        </p:nvSpPr>
        <p:spPr>
          <a:xfrm>
            <a:off x="1414600" y="1250500"/>
            <a:ext cx="1273200" cy="78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9" name="Google Shape;1569;p162" title="Perfilador Brief.png"/>
          <p:cNvPicPr preferRelativeResize="0"/>
          <p:nvPr/>
        </p:nvPicPr>
        <p:blipFill rotWithShape="1">
          <a:blip r:embed="rId7">
            <a:alphaModFix/>
          </a:blip>
          <a:srcRect b="0" l="0" r="3521" t="15732"/>
          <a:stretch/>
        </p:blipFill>
        <p:spPr>
          <a:xfrm>
            <a:off x="1159650" y="1250500"/>
            <a:ext cx="1969450" cy="9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162"/>
          <p:cNvPicPr preferRelativeResize="0"/>
          <p:nvPr/>
        </p:nvPicPr>
        <p:blipFill rotWithShape="1">
          <a:blip r:embed="rId3">
            <a:alphaModFix/>
          </a:blip>
          <a:srcRect b="29351" l="27953" r="55092" t="32589"/>
          <a:stretch/>
        </p:blipFill>
        <p:spPr>
          <a:xfrm>
            <a:off x="2534975" y="2133225"/>
            <a:ext cx="1510800" cy="17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162"/>
          <p:cNvPicPr preferRelativeResize="0"/>
          <p:nvPr/>
        </p:nvPicPr>
        <p:blipFill rotWithShape="1">
          <a:blip r:embed="rId8">
            <a:alphaModFix/>
          </a:blip>
          <a:srcRect b="0" l="11337" r="21732" t="14799"/>
          <a:stretch/>
        </p:blipFill>
        <p:spPr>
          <a:xfrm>
            <a:off x="2390698" y="3932600"/>
            <a:ext cx="1510800" cy="108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162"/>
          <p:cNvPicPr preferRelativeResize="0"/>
          <p:nvPr/>
        </p:nvPicPr>
        <p:blipFill rotWithShape="1">
          <a:blip r:embed="rId3">
            <a:alphaModFix/>
          </a:blip>
          <a:srcRect b="33400" l="41481" r="42421" t="5482"/>
          <a:stretch/>
        </p:blipFill>
        <p:spPr>
          <a:xfrm>
            <a:off x="3740225" y="851625"/>
            <a:ext cx="1434475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162"/>
          <p:cNvSpPr/>
          <p:nvPr/>
        </p:nvSpPr>
        <p:spPr>
          <a:xfrm>
            <a:off x="3740225" y="1250500"/>
            <a:ext cx="1358100" cy="64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4" name="Google Shape;1574;p1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4975" y="1339951"/>
            <a:ext cx="1434600" cy="78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575" name="Google Shape;1575;p162"/>
          <p:cNvSpPr/>
          <p:nvPr/>
        </p:nvSpPr>
        <p:spPr>
          <a:xfrm rot="-5400000">
            <a:off x="3900825" y="2403400"/>
            <a:ext cx="1002900" cy="8688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CCFF33">
              <a:alpha val="19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Google Shape;1581;p163"/>
          <p:cNvPicPr preferRelativeResize="0"/>
          <p:nvPr/>
        </p:nvPicPr>
        <p:blipFill rotWithShape="1">
          <a:blip r:embed="rId3">
            <a:alphaModFix/>
          </a:blip>
          <a:srcRect b="36812" l="30802" r="59038" t="39621"/>
          <a:stretch/>
        </p:blipFill>
        <p:spPr>
          <a:xfrm>
            <a:off x="8238725" y="94475"/>
            <a:ext cx="905274" cy="111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163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Retroalimentación de los Innovation Partners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583" name="Google Shape;1583;p163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4" name="Google Shape;1584;p163"/>
          <p:cNvSpPr/>
          <p:nvPr/>
        </p:nvSpPr>
        <p:spPr>
          <a:xfrm>
            <a:off x="243300" y="1072450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Árbol de </a:t>
            </a:r>
            <a:r>
              <a:rPr b="1" lang="es-419" sz="800">
                <a:solidFill>
                  <a:schemeClr val="lt1"/>
                </a:solidFill>
              </a:rPr>
              <a:t>Decisión</a:t>
            </a:r>
            <a:r>
              <a:rPr b="1" lang="es-419" sz="800">
                <a:solidFill>
                  <a:schemeClr val="lt1"/>
                </a:solidFill>
              </a:rPr>
              <a:t> del Perfilador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585" name="Google Shape;1585;p163"/>
          <p:cNvSpPr/>
          <p:nvPr/>
        </p:nvSpPr>
        <p:spPr>
          <a:xfrm>
            <a:off x="3171825" y="1072450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Matriz de Ubicación del Prospecto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586" name="Google Shape;1586;p163"/>
          <p:cNvSpPr/>
          <p:nvPr/>
        </p:nvSpPr>
        <p:spPr>
          <a:xfrm>
            <a:off x="243300" y="13610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Se trabajaron 4 versiones de las variables de las preguntas del perfilador hasta llegar a la versión final.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87" name="Google Shape;1587;p163"/>
          <p:cNvSpPr/>
          <p:nvPr/>
        </p:nvSpPr>
        <p:spPr>
          <a:xfrm>
            <a:off x="3171825" y="13610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Esta tabla estandariza por nivel de expertise y modalidad los programas para una mayor comprensión del prospecto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588" name="Google Shape;1588;p163"/>
          <p:cNvCxnSpPr/>
          <p:nvPr/>
        </p:nvCxnSpPr>
        <p:spPr>
          <a:xfrm>
            <a:off x="3019425" y="1601350"/>
            <a:ext cx="0" cy="28323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9" name="Google Shape;1589;p163"/>
          <p:cNvCxnSpPr/>
          <p:nvPr/>
        </p:nvCxnSpPr>
        <p:spPr>
          <a:xfrm>
            <a:off x="5947475" y="1601350"/>
            <a:ext cx="0" cy="28323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0" name="Google Shape;1590;p163"/>
          <p:cNvSpPr/>
          <p:nvPr/>
        </p:nvSpPr>
        <p:spPr>
          <a:xfrm>
            <a:off x="6100350" y="1072450"/>
            <a:ext cx="2631300" cy="203700"/>
          </a:xfrm>
          <a:prstGeom prst="rect">
            <a:avLst/>
          </a:prstGeom>
          <a:solidFill>
            <a:srgbClr val="F09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Retroalimentación Continua del Proceso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591" name="Google Shape;1591;p163"/>
          <p:cNvSpPr/>
          <p:nvPr/>
        </p:nvSpPr>
        <p:spPr>
          <a:xfrm>
            <a:off x="6075400" y="1279300"/>
            <a:ext cx="26313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Los 2 procesos anteriores fueron evaluados de manera constante por el equipo Académico y el equipo </a:t>
            </a:r>
            <a:r>
              <a:rPr lang="es-419" sz="1000">
                <a:solidFill>
                  <a:schemeClr val="dk1"/>
                </a:solidFill>
              </a:rPr>
              <a:t>Comercial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592" name="Google Shape;1592;p163"/>
          <p:cNvPicPr preferRelativeResize="0"/>
          <p:nvPr/>
        </p:nvPicPr>
        <p:blipFill rotWithShape="1">
          <a:blip r:embed="rId3">
            <a:alphaModFix/>
          </a:blip>
          <a:srcRect b="43051" l="43607" r="46233" t="36520"/>
          <a:stretch/>
        </p:blipFill>
        <p:spPr>
          <a:xfrm>
            <a:off x="8238725" y="-54525"/>
            <a:ext cx="905274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63" title="Copy of Perfilador DS - Árbol de Reqto - Frame 1 (2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994050"/>
            <a:ext cx="2867027" cy="22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9900" y="2229550"/>
            <a:ext cx="2867100" cy="157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95" name="Google Shape;1595;p163"/>
          <p:cNvPicPr preferRelativeResize="0"/>
          <p:nvPr/>
        </p:nvPicPr>
        <p:blipFill rotWithShape="1">
          <a:blip r:embed="rId6">
            <a:alphaModFix/>
          </a:blip>
          <a:srcRect b="7070" l="5171" r="24942" t="24809"/>
          <a:stretch/>
        </p:blipFill>
        <p:spPr>
          <a:xfrm>
            <a:off x="6023674" y="2291357"/>
            <a:ext cx="2631302" cy="144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Google Shape;1601;p164"/>
          <p:cNvPicPr preferRelativeResize="0"/>
          <p:nvPr/>
        </p:nvPicPr>
        <p:blipFill rotWithShape="1">
          <a:blip r:embed="rId3">
            <a:alphaModFix/>
          </a:blip>
          <a:srcRect b="36812" l="30802" r="59038" t="39621"/>
          <a:stretch/>
        </p:blipFill>
        <p:spPr>
          <a:xfrm>
            <a:off x="8238725" y="94475"/>
            <a:ext cx="905274" cy="111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164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Retroalimentación de los Innovation Partners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603" name="Google Shape;1603;p164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4" name="Google Shape;1604;p164"/>
          <p:cNvPicPr preferRelativeResize="0"/>
          <p:nvPr/>
        </p:nvPicPr>
        <p:blipFill rotWithShape="1">
          <a:blip r:embed="rId3">
            <a:alphaModFix/>
          </a:blip>
          <a:srcRect b="43051" l="43607" r="46233" t="36520"/>
          <a:stretch/>
        </p:blipFill>
        <p:spPr>
          <a:xfrm>
            <a:off x="8238725" y="-54525"/>
            <a:ext cx="905274" cy="965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05" name="Google Shape;1605;p164"/>
          <p:cNvGraphicFramePr/>
          <p:nvPr/>
        </p:nvGraphicFramePr>
        <p:xfrm>
          <a:off x="429726" y="897507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{266D2EEC-37CC-468D-9AF5-F73D13EEFA94}</a:tableStyleId>
              </a:tblPr>
              <a:tblGrid>
                <a:gridCol w="1074650"/>
                <a:gridCol w="1074650"/>
                <a:gridCol w="1074650"/>
                <a:gridCol w="884150"/>
                <a:gridCol w="1265150"/>
                <a:gridCol w="1074650"/>
                <a:gridCol w="1074650"/>
              </a:tblGrid>
              <a:tr h="1007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Colaboradores que participaron en el proceso</a:t>
                      </a:r>
                      <a:endParaRPr b="1" sz="9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MKT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71450" marB="71450" marR="71450" marL="7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Comercial</a:t>
                      </a:r>
                      <a:endParaRPr sz="11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71450" marB="71450" marR="71450" marL="7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Perfilador</a:t>
                      </a:r>
                      <a:br>
                        <a:rPr lang="es-419" sz="1400" u="none" cap="none" strike="noStrike"/>
                      </a:b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Infraestructura de herramienta</a:t>
                      </a:r>
                      <a:endParaRPr b="1"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Academia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Experiencia</a:t>
                      </a:r>
                      <a:br>
                        <a:rPr lang="es-419" sz="1400" u="none" cap="none" strike="noStrike"/>
                      </a:b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0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General</a:t>
                      </a:r>
                      <a:endParaRPr sz="1100"/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Ciro Herrera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Ciro Herrera,</a:t>
                      </a:r>
                      <a:endParaRPr b="1"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Gemma Barrera</a:t>
                      </a:r>
                      <a:endParaRPr b="1"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Celso Florez y Adriana González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Claudia Arellano</a:t>
                      </a:r>
                      <a:r>
                        <a:rPr b="1" lang="es-419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, </a:t>
                      </a:r>
                      <a:r>
                        <a:rPr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Daniel Amezola, </a:t>
                      </a:r>
                      <a:endParaRPr sz="1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Guillermo Lopez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Jorge Limón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Geovanny (Claudia Arellano) y </a:t>
                      </a:r>
                      <a:r>
                        <a:rPr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Daniela de la Rosa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2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s-419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Modalidad </a:t>
                      </a:r>
                      <a:br>
                        <a:rPr b="1" i="0" lang="es-419" sz="11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s-419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(LIVE, Aula Virtual y En Línea)</a:t>
                      </a:r>
                      <a:endParaRPr b="0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Rosy Heiras </a:t>
                      </a:r>
                      <a:b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y </a:t>
                      </a:r>
                      <a:b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Olga Martínez</a:t>
                      </a:r>
                      <a:endParaRPr sz="1400" u="none" cap="none" strike="noStrike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Yolanda Magaña</a:t>
                      </a:r>
                      <a:endParaRPr b="1" sz="1100" u="none" cap="none" strike="noStrike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Ana Laura León,</a:t>
                      </a:r>
                      <a:endParaRPr b="1" sz="1100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Nelly Estrada</a:t>
                      </a:r>
                      <a:endParaRPr b="1" sz="1100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María del Carmen Jimenez </a:t>
                      </a:r>
                      <a:endParaRPr sz="1400" u="none" cap="none" strike="noStrike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Víctor Tena y Andrés Segura,</a:t>
                      </a:r>
                      <a:endParaRPr b="1" sz="1100" u="none" cap="none" strike="noStrike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Rosa Heiras</a:t>
                      </a:r>
                      <a:endParaRPr b="1" sz="1100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Celso Florez y Adriana González, </a:t>
                      </a:r>
                      <a:endParaRPr b="1" sz="1100" u="none" cap="none" strike="noStrike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Ana Sanroman,</a:t>
                      </a:r>
                      <a:endParaRPr b="1" sz="1100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Grettel Barceló</a:t>
                      </a:r>
                      <a:endParaRPr b="1" sz="1100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Daniela de la Rosa y Mayra Rodríguez / </a:t>
                      </a:r>
                      <a:r>
                        <a:rPr b="1" lang="es-419" sz="1100" u="none" cap="none" strike="noStrike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Iván Córdova</a:t>
                      </a:r>
                      <a:endParaRPr b="1" sz="1100" u="none" cap="none" strike="noStrike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highlight>
                            <a:srgbClr val="F3F3F3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Maria</a:t>
                      </a:r>
                      <a:endParaRPr b="1" sz="1100">
                        <a:highlight>
                          <a:srgbClr val="F3F3F3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690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Learning Gate</a:t>
                      </a:r>
                      <a:endParaRPr sz="1100"/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F0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Paola Olvera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Juan Nolazco </a:t>
                      </a:r>
                      <a:br>
                        <a:rPr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(TBD)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Héctor Colón 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Iván Córdova</a:t>
                      </a:r>
                      <a:endParaRPr sz="14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1450" marB="71450" marR="71450" marL="71450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606" name="Google Shape;1606;p164"/>
          <p:cNvCxnSpPr/>
          <p:nvPr/>
        </p:nvCxnSpPr>
        <p:spPr>
          <a:xfrm flipH="1" rot="10800000">
            <a:off x="1431608" y="1909676"/>
            <a:ext cx="6372300" cy="780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1607" name="Google Shape;1607;p164"/>
          <p:cNvSpPr/>
          <p:nvPr/>
        </p:nvSpPr>
        <p:spPr>
          <a:xfrm>
            <a:off x="2002497" y="1846064"/>
            <a:ext cx="135000" cy="135000"/>
          </a:xfrm>
          <a:prstGeom prst="ellipse">
            <a:avLst/>
          </a:prstGeom>
          <a:solidFill>
            <a:srgbClr val="0A30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8" name="Google Shape;1608;p164"/>
          <p:cNvSpPr/>
          <p:nvPr/>
        </p:nvSpPr>
        <p:spPr>
          <a:xfrm>
            <a:off x="3064061" y="1846077"/>
            <a:ext cx="135000" cy="135000"/>
          </a:xfrm>
          <a:prstGeom prst="ellipse">
            <a:avLst/>
          </a:prstGeom>
          <a:solidFill>
            <a:srgbClr val="0A30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9" name="Google Shape;1609;p164"/>
          <p:cNvSpPr/>
          <p:nvPr/>
        </p:nvSpPr>
        <p:spPr>
          <a:xfrm>
            <a:off x="4050960" y="1846076"/>
            <a:ext cx="135000" cy="135000"/>
          </a:xfrm>
          <a:prstGeom prst="ellipse">
            <a:avLst/>
          </a:prstGeom>
          <a:solidFill>
            <a:srgbClr val="0A30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0" name="Google Shape;1610;p164"/>
          <p:cNvSpPr/>
          <p:nvPr/>
        </p:nvSpPr>
        <p:spPr>
          <a:xfrm>
            <a:off x="5076498" y="1846076"/>
            <a:ext cx="135000" cy="135000"/>
          </a:xfrm>
          <a:prstGeom prst="ellipse">
            <a:avLst/>
          </a:prstGeom>
          <a:solidFill>
            <a:srgbClr val="0A30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1" name="Google Shape;1611;p164"/>
          <p:cNvSpPr/>
          <p:nvPr/>
        </p:nvSpPr>
        <p:spPr>
          <a:xfrm>
            <a:off x="6345098" y="1846064"/>
            <a:ext cx="135000" cy="135000"/>
          </a:xfrm>
          <a:prstGeom prst="ellipse">
            <a:avLst/>
          </a:prstGeom>
          <a:solidFill>
            <a:srgbClr val="0A30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2" name="Google Shape;1612;p164"/>
          <p:cNvSpPr/>
          <p:nvPr/>
        </p:nvSpPr>
        <p:spPr>
          <a:xfrm>
            <a:off x="7331986" y="1846077"/>
            <a:ext cx="135000" cy="135000"/>
          </a:xfrm>
          <a:prstGeom prst="ellipse">
            <a:avLst/>
          </a:prstGeom>
          <a:solidFill>
            <a:srgbClr val="0A30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Rocket outline" id="1613" name="Google Shape;1613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6113" y="1053118"/>
            <a:ext cx="225379" cy="225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work outline" id="1614" name="Google Shape;1614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65641" y="1091308"/>
            <a:ext cx="267674" cy="267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sentation with bar chart outline" id="1615" name="Google Shape;1615;p1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78594" y="1088133"/>
            <a:ext cx="267674" cy="267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ecimiento empresarial con relleno sólido" id="1616" name="Google Shape;1616;p1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01400" y="1081593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nión en línea con relleno sólido" id="1617" name="Google Shape;1617;p1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58806" y="1090129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apapeles comprobado con relleno sólido" id="1618" name="Google Shape;1618;p1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34987" y="1106993"/>
            <a:ext cx="27000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65"/>
          <p:cNvSpPr txBox="1"/>
          <p:nvPr>
            <p:ph idx="1" type="body"/>
          </p:nvPr>
        </p:nvSpPr>
        <p:spPr>
          <a:xfrm>
            <a:off x="329803" y="242900"/>
            <a:ext cx="64149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Piloto: </a:t>
            </a:r>
            <a:r>
              <a:rPr b="0" lang="es-419"/>
              <a:t>Caso de uso “Perfilador de ciencia de datos”</a:t>
            </a:r>
            <a:endParaRPr b="0"/>
          </a:p>
        </p:txBody>
      </p:sp>
      <p:pic>
        <p:nvPicPr>
          <p:cNvPr id="1624" name="Google Shape;1624;p165"/>
          <p:cNvPicPr preferRelativeResize="0"/>
          <p:nvPr/>
        </p:nvPicPr>
        <p:blipFill rotWithShape="1">
          <a:blip r:embed="rId3">
            <a:alphaModFix/>
          </a:blip>
          <a:srcRect b="27554" l="4062" r="84237" t="5484"/>
          <a:stretch/>
        </p:blipFill>
        <p:spPr>
          <a:xfrm>
            <a:off x="405925" y="851625"/>
            <a:ext cx="1042623" cy="3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2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26" name="Google Shape;1626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60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27" name="Google Shape;1627;p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29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28" name="Google Shape;1628;p165"/>
          <p:cNvSpPr txBox="1"/>
          <p:nvPr/>
        </p:nvSpPr>
        <p:spPr>
          <a:xfrm>
            <a:off x="-81500" y="4491075"/>
            <a:ext cx="231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el NPS</a:t>
            </a: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por asignación de programa e </a:t>
            </a: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integrar todas las modalidades en 1 solo perfilador.</a:t>
            </a:r>
            <a:endParaRPr b="1" i="0" sz="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9" name="Google Shape;1629;p165"/>
          <p:cNvPicPr preferRelativeResize="0"/>
          <p:nvPr/>
        </p:nvPicPr>
        <p:blipFill rotWithShape="1">
          <a:blip r:embed="rId3">
            <a:alphaModFix/>
          </a:blip>
          <a:srcRect b="37246" l="15759" r="70333" t="5486"/>
          <a:stretch/>
        </p:blipFill>
        <p:spPr>
          <a:xfrm>
            <a:off x="1448550" y="851625"/>
            <a:ext cx="1239250" cy="270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0" name="Google Shape;1630;p165"/>
          <p:cNvSpPr/>
          <p:nvPr/>
        </p:nvSpPr>
        <p:spPr>
          <a:xfrm>
            <a:off x="1414600" y="1250500"/>
            <a:ext cx="1273200" cy="78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1" name="Google Shape;1631;p165" title="Perfilador Brief.png"/>
          <p:cNvPicPr preferRelativeResize="0"/>
          <p:nvPr/>
        </p:nvPicPr>
        <p:blipFill rotWithShape="1">
          <a:blip r:embed="rId7">
            <a:alphaModFix/>
          </a:blip>
          <a:srcRect b="0" l="0" r="3521" t="15732"/>
          <a:stretch/>
        </p:blipFill>
        <p:spPr>
          <a:xfrm>
            <a:off x="1159650" y="1250500"/>
            <a:ext cx="1969450" cy="9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165"/>
          <p:cNvPicPr preferRelativeResize="0"/>
          <p:nvPr/>
        </p:nvPicPr>
        <p:blipFill rotWithShape="1">
          <a:blip r:embed="rId3">
            <a:alphaModFix/>
          </a:blip>
          <a:srcRect b="29351" l="27953" r="55092" t="32589"/>
          <a:stretch/>
        </p:blipFill>
        <p:spPr>
          <a:xfrm>
            <a:off x="2534975" y="2133225"/>
            <a:ext cx="1510800" cy="17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65"/>
          <p:cNvPicPr preferRelativeResize="0"/>
          <p:nvPr/>
        </p:nvPicPr>
        <p:blipFill rotWithShape="1">
          <a:blip r:embed="rId8">
            <a:alphaModFix/>
          </a:blip>
          <a:srcRect b="0" l="11337" r="21732" t="14799"/>
          <a:stretch/>
        </p:blipFill>
        <p:spPr>
          <a:xfrm>
            <a:off x="2390698" y="3932600"/>
            <a:ext cx="1510800" cy="108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65"/>
          <p:cNvPicPr preferRelativeResize="0"/>
          <p:nvPr/>
        </p:nvPicPr>
        <p:blipFill rotWithShape="1">
          <a:blip r:embed="rId3">
            <a:alphaModFix/>
          </a:blip>
          <a:srcRect b="33400" l="41481" r="42421" t="5482"/>
          <a:stretch/>
        </p:blipFill>
        <p:spPr>
          <a:xfrm>
            <a:off x="3740225" y="851625"/>
            <a:ext cx="1434475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165"/>
          <p:cNvSpPr/>
          <p:nvPr/>
        </p:nvSpPr>
        <p:spPr>
          <a:xfrm>
            <a:off x="3740225" y="1250500"/>
            <a:ext cx="1358100" cy="64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6" name="Google Shape;1636;p165"/>
          <p:cNvPicPr preferRelativeResize="0"/>
          <p:nvPr/>
        </p:nvPicPr>
        <p:blipFill rotWithShape="1">
          <a:blip r:embed="rId3">
            <a:alphaModFix/>
          </a:blip>
          <a:srcRect b="29349" l="55628" r="30464" t="5486"/>
          <a:stretch/>
        </p:blipFill>
        <p:spPr>
          <a:xfrm>
            <a:off x="5000900" y="851625"/>
            <a:ext cx="1239250" cy="308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165"/>
          <p:cNvPicPr preferRelativeResize="0"/>
          <p:nvPr/>
        </p:nvPicPr>
        <p:blipFill rotWithShape="1">
          <a:blip r:embed="rId9">
            <a:alphaModFix/>
          </a:blip>
          <a:srcRect b="2024" l="0" r="0" t="2024"/>
          <a:stretch/>
        </p:blipFill>
        <p:spPr>
          <a:xfrm>
            <a:off x="5329665" y="3975669"/>
            <a:ext cx="458400" cy="99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38" name="Google Shape;1638;p16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15938" y="3932601"/>
            <a:ext cx="685786" cy="108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84975" y="1339951"/>
            <a:ext cx="1434600" cy="78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40" name="Google Shape;1640;p165"/>
          <p:cNvSpPr/>
          <p:nvPr/>
        </p:nvSpPr>
        <p:spPr>
          <a:xfrm>
            <a:off x="5927550" y="845450"/>
            <a:ext cx="817200" cy="137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165"/>
          <p:cNvSpPr/>
          <p:nvPr/>
        </p:nvSpPr>
        <p:spPr>
          <a:xfrm rot="-5400000">
            <a:off x="5065150" y="2403400"/>
            <a:ext cx="1002900" cy="8688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CCFF33">
              <a:alpha val="19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166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Ejecución de Piloto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648" name="Google Shape;1648;p166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9" name="Google Shape;1649;p166"/>
          <p:cNvPicPr preferRelativeResize="0"/>
          <p:nvPr/>
        </p:nvPicPr>
        <p:blipFill rotWithShape="1">
          <a:blip r:embed="rId3">
            <a:alphaModFix/>
          </a:blip>
          <a:srcRect b="43051" l="43607" r="46233" t="36520"/>
          <a:stretch/>
        </p:blipFill>
        <p:spPr>
          <a:xfrm>
            <a:off x="8238725" y="-54525"/>
            <a:ext cx="905274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66"/>
          <p:cNvPicPr preferRelativeResize="0"/>
          <p:nvPr/>
        </p:nvPicPr>
        <p:blipFill rotWithShape="1">
          <a:blip r:embed="rId3">
            <a:alphaModFix/>
          </a:blip>
          <a:srcRect b="41998" l="57558" r="33971" t="37573"/>
          <a:stretch/>
        </p:blipFill>
        <p:spPr>
          <a:xfrm>
            <a:off x="8313962" y="263"/>
            <a:ext cx="754800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25" y="1313062"/>
            <a:ext cx="8507898" cy="272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1656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056" y="1090144"/>
            <a:ext cx="2061563" cy="173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167"/>
          <p:cNvPicPr preferRelativeResize="0"/>
          <p:nvPr/>
        </p:nvPicPr>
        <p:blipFill rotWithShape="1">
          <a:blip r:embed="rId4">
            <a:alphaModFix/>
          </a:blip>
          <a:srcRect b="2024" l="0" r="0" t="2024"/>
          <a:stretch/>
        </p:blipFill>
        <p:spPr>
          <a:xfrm>
            <a:off x="3541300" y="985182"/>
            <a:ext cx="2004900" cy="406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58" name="Google Shape;1658;p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3744" y="809250"/>
            <a:ext cx="3000302" cy="44191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9" name="Google Shape;1659;p167"/>
          <p:cNvCxnSpPr/>
          <p:nvPr/>
        </p:nvCxnSpPr>
        <p:spPr>
          <a:xfrm flipH="1" rot="10800000">
            <a:off x="5507603" y="1244942"/>
            <a:ext cx="993900" cy="310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BFBFBF"/>
            </a:solidFill>
            <a:prstDash val="dash"/>
            <a:round/>
            <a:headEnd len="sm" w="sm" type="none"/>
            <a:tailEnd len="med" w="med" type="stealth"/>
          </a:ln>
        </p:spPr>
      </p:cxnSp>
      <p:cxnSp>
        <p:nvCxnSpPr>
          <p:cNvPr id="1660" name="Google Shape;1660;p167"/>
          <p:cNvCxnSpPr/>
          <p:nvPr/>
        </p:nvCxnSpPr>
        <p:spPr>
          <a:xfrm flipH="1" rot="10800000">
            <a:off x="5507603" y="2077143"/>
            <a:ext cx="993900" cy="3102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BFBFBF"/>
            </a:solidFill>
            <a:prstDash val="dash"/>
            <a:round/>
            <a:headEnd len="sm" w="sm" type="none"/>
            <a:tailEnd len="med" w="med" type="stealth"/>
          </a:ln>
        </p:spPr>
      </p:cxnSp>
      <p:cxnSp>
        <p:nvCxnSpPr>
          <p:cNvPr id="1661" name="Google Shape;1661;p167"/>
          <p:cNvCxnSpPr/>
          <p:nvPr/>
        </p:nvCxnSpPr>
        <p:spPr>
          <a:xfrm>
            <a:off x="5507603" y="3639546"/>
            <a:ext cx="981900" cy="318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BFBFBF"/>
            </a:solidFill>
            <a:prstDash val="dash"/>
            <a:round/>
            <a:headEnd len="sm" w="sm" type="none"/>
            <a:tailEnd len="med" w="med" type="stealth"/>
          </a:ln>
        </p:spPr>
      </p:cxnSp>
      <p:cxnSp>
        <p:nvCxnSpPr>
          <p:cNvPr id="1662" name="Google Shape;1662;p167"/>
          <p:cNvCxnSpPr>
            <a:endCxn id="1663" idx="1"/>
          </p:cNvCxnSpPr>
          <p:nvPr/>
        </p:nvCxnSpPr>
        <p:spPr>
          <a:xfrm>
            <a:off x="5526490" y="4290217"/>
            <a:ext cx="1012800" cy="4551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BFBFBF"/>
            </a:solidFill>
            <a:prstDash val="dash"/>
            <a:round/>
            <a:headEnd len="sm" w="sm" type="none"/>
            <a:tailEnd len="med" w="med" type="stealth"/>
          </a:ln>
        </p:spPr>
      </p:cxnSp>
      <p:sp>
        <p:nvSpPr>
          <p:cNvPr id="1664" name="Google Shape;1664;p167"/>
          <p:cNvSpPr txBox="1"/>
          <p:nvPr/>
        </p:nvSpPr>
        <p:spPr>
          <a:xfrm>
            <a:off x="6539290" y="1051865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Descripción del Perfil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5" name="Google Shape;1665;p167"/>
          <p:cNvSpPr txBox="1"/>
          <p:nvPr/>
        </p:nvSpPr>
        <p:spPr>
          <a:xfrm>
            <a:off x="6539290" y="1963307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Matriz de Ubicación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6" name="Google Shape;1666;p167"/>
          <p:cNvSpPr txBox="1"/>
          <p:nvPr/>
        </p:nvSpPr>
        <p:spPr>
          <a:xfrm>
            <a:off x="6539290" y="2995205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% de Match con oferta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7" name="Google Shape;1667;p167"/>
          <p:cNvSpPr txBox="1"/>
          <p:nvPr/>
        </p:nvSpPr>
        <p:spPr>
          <a:xfrm>
            <a:off x="6539290" y="3844326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Tabla comparativa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3" name="Google Shape;1663;p167"/>
          <p:cNvSpPr txBox="1"/>
          <p:nvPr/>
        </p:nvSpPr>
        <p:spPr>
          <a:xfrm>
            <a:off x="6539290" y="4631317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Testimoniales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verídicos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68" name="Google Shape;1668;p167"/>
          <p:cNvCxnSpPr>
            <a:stCxn id="1669" idx="3"/>
          </p:cNvCxnSpPr>
          <p:nvPr/>
        </p:nvCxnSpPr>
        <p:spPr>
          <a:xfrm>
            <a:off x="2408890" y="1761544"/>
            <a:ext cx="1279500" cy="24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BFBFBF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670" name="Google Shape;1670;p167"/>
          <p:cNvSpPr txBox="1"/>
          <p:nvPr/>
        </p:nvSpPr>
        <p:spPr>
          <a:xfrm>
            <a:off x="6539290" y="1364715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Ciencia de Datos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1" name="Google Shape;1671;p167"/>
          <p:cNvSpPr txBox="1"/>
          <p:nvPr/>
        </p:nvSpPr>
        <p:spPr>
          <a:xfrm>
            <a:off x="6539290" y="2199957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por Nivel de Expertise y Modalidad de preferencia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2" name="Google Shape;1672;p167"/>
          <p:cNvSpPr txBox="1"/>
          <p:nvPr/>
        </p:nvSpPr>
        <p:spPr>
          <a:xfrm>
            <a:off x="6539290" y="3231855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Programas de todas las Modalidades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3" name="Google Shape;1673;p167"/>
          <p:cNvSpPr txBox="1"/>
          <p:nvPr/>
        </p:nvSpPr>
        <p:spPr>
          <a:xfrm>
            <a:off x="6539290" y="4080976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entre los 3 programas con mayor match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4" name="Google Shape;1674;p167"/>
          <p:cNvSpPr txBox="1"/>
          <p:nvPr>
            <p:ph idx="1" type="body"/>
          </p:nvPr>
        </p:nvSpPr>
        <p:spPr>
          <a:xfrm>
            <a:off x="413750" y="225025"/>
            <a:ext cx="22266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s-419"/>
              <a:t>Perfilamiento</a:t>
            </a:r>
            <a:endParaRPr/>
          </a:p>
        </p:txBody>
      </p:sp>
      <p:sp>
        <p:nvSpPr>
          <p:cNvPr id="1675" name="Google Shape;1675;p167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es-419"/>
              <a:t>Elementos de la Herramienta</a:t>
            </a:r>
            <a:endParaRPr/>
          </a:p>
        </p:txBody>
      </p:sp>
      <p:pic>
        <p:nvPicPr>
          <p:cNvPr id="1669" name="Google Shape;1669;p16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5816" l="0" r="0" t="5247"/>
          <a:stretch/>
        </p:blipFill>
        <p:spPr>
          <a:xfrm>
            <a:off x="402788" y="1259738"/>
            <a:ext cx="2006102" cy="1003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6" name="Google Shape;1676;p167"/>
          <p:cNvCxnSpPr>
            <a:endCxn id="1672" idx="1"/>
          </p:cNvCxnSpPr>
          <p:nvPr/>
        </p:nvCxnSpPr>
        <p:spPr>
          <a:xfrm>
            <a:off x="5507590" y="3088755"/>
            <a:ext cx="1031700" cy="2571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BFBFBF"/>
            </a:solidFill>
            <a:prstDash val="dash"/>
            <a:round/>
            <a:headEnd len="sm" w="sm" type="none"/>
            <a:tailEnd len="med" w="med" type="stealth"/>
          </a:ln>
        </p:spPr>
      </p:cxnSp>
      <p:sp>
        <p:nvSpPr>
          <p:cNvPr id="1677" name="Google Shape;1677;p167"/>
          <p:cNvSpPr txBox="1"/>
          <p:nvPr/>
        </p:nvSpPr>
        <p:spPr>
          <a:xfrm>
            <a:off x="402790" y="4573509"/>
            <a:ext cx="2006100" cy="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Escanea para </a:t>
            </a:r>
            <a:b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0" lang="es-419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probar la herramienta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8" name="Google Shape;1678;p167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9" name="Google Shape;1679;p167"/>
          <p:cNvPicPr preferRelativeResize="0"/>
          <p:nvPr/>
        </p:nvPicPr>
        <p:blipFill rotWithShape="1">
          <a:blip r:embed="rId8">
            <a:alphaModFix/>
          </a:blip>
          <a:srcRect b="43051" l="43607" r="46233" t="36520"/>
          <a:stretch/>
        </p:blipFill>
        <p:spPr>
          <a:xfrm>
            <a:off x="8238725" y="-54525"/>
            <a:ext cx="905274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167"/>
          <p:cNvPicPr preferRelativeResize="0"/>
          <p:nvPr/>
        </p:nvPicPr>
        <p:blipFill rotWithShape="1">
          <a:blip r:embed="rId8">
            <a:alphaModFix/>
          </a:blip>
          <a:srcRect b="41998" l="57558" r="33971" t="37573"/>
          <a:stretch/>
        </p:blipFill>
        <p:spPr>
          <a:xfrm>
            <a:off x="8313962" y="263"/>
            <a:ext cx="754800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Google Shape;1681;p167" title="QR IA Challenge (4).png"/>
          <p:cNvPicPr preferRelativeResize="0"/>
          <p:nvPr/>
        </p:nvPicPr>
        <p:blipFill rotWithShape="1">
          <a:blip r:embed="rId9">
            <a:alphaModFix/>
          </a:blip>
          <a:srcRect b="9577" l="10773" r="10411" t="11139"/>
          <a:stretch/>
        </p:blipFill>
        <p:spPr>
          <a:xfrm>
            <a:off x="617426" y="2982125"/>
            <a:ext cx="1576958" cy="158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7" name="Google Shape;1687;p168"/>
          <p:cNvPicPr preferRelativeResize="0"/>
          <p:nvPr/>
        </p:nvPicPr>
        <p:blipFill rotWithShape="1">
          <a:blip r:embed="rId3">
            <a:alphaModFix/>
          </a:blip>
          <a:srcRect b="36812" l="30802" r="59038" t="39621"/>
          <a:stretch/>
        </p:blipFill>
        <p:spPr>
          <a:xfrm>
            <a:off x="8238725" y="94475"/>
            <a:ext cx="905274" cy="111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688" name="Google Shape;1688;p168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Timeline Actual de la Ejecución de Piloto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689" name="Google Shape;1689;p168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0" name="Google Shape;1690;p168"/>
          <p:cNvPicPr preferRelativeResize="0"/>
          <p:nvPr/>
        </p:nvPicPr>
        <p:blipFill rotWithShape="1">
          <a:blip r:embed="rId3">
            <a:alphaModFix/>
          </a:blip>
          <a:srcRect b="43051" l="43607" r="46233" t="36520"/>
          <a:stretch/>
        </p:blipFill>
        <p:spPr>
          <a:xfrm>
            <a:off x="8238725" y="-54525"/>
            <a:ext cx="905274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168"/>
          <p:cNvPicPr preferRelativeResize="0"/>
          <p:nvPr/>
        </p:nvPicPr>
        <p:blipFill rotWithShape="1">
          <a:blip r:embed="rId3">
            <a:alphaModFix/>
          </a:blip>
          <a:srcRect b="41998" l="57558" r="33971" t="37573"/>
          <a:stretch/>
        </p:blipFill>
        <p:spPr>
          <a:xfrm>
            <a:off x="8313962" y="263"/>
            <a:ext cx="754800" cy="9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168"/>
          <p:cNvSpPr/>
          <p:nvPr/>
        </p:nvSpPr>
        <p:spPr>
          <a:xfrm>
            <a:off x="38867" y="3308075"/>
            <a:ext cx="1294800" cy="133500"/>
          </a:xfrm>
          <a:prstGeom prst="rect">
            <a:avLst/>
          </a:prstGeom>
          <a:solidFill>
            <a:srgbClr val="307A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168"/>
          <p:cNvSpPr txBox="1"/>
          <p:nvPr/>
        </p:nvSpPr>
        <p:spPr>
          <a:xfrm>
            <a:off x="-64011" y="3445200"/>
            <a:ext cx="692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27 Feb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4" name="Google Shape;1694;p168"/>
          <p:cNvSpPr txBox="1"/>
          <p:nvPr/>
        </p:nvSpPr>
        <p:spPr>
          <a:xfrm>
            <a:off x="-60084" y="2538646"/>
            <a:ext cx="21309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✅ 2do Focus Group con usuarios reales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95" name="Google Shape;1695;p168"/>
          <p:cNvGrpSpPr/>
          <p:nvPr/>
        </p:nvGrpSpPr>
        <p:grpSpPr>
          <a:xfrm>
            <a:off x="-10980" y="3028665"/>
            <a:ext cx="92400" cy="411825"/>
            <a:chOff x="845575" y="2563700"/>
            <a:chExt cx="92400" cy="411825"/>
          </a:xfrm>
        </p:grpSpPr>
        <p:sp>
          <p:nvSpPr>
            <p:cNvPr id="1696" name="Google Shape;1696;p168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97" name="Google Shape;1697;p168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698" name="Google Shape;1698;p168"/>
          <p:cNvGrpSpPr/>
          <p:nvPr/>
        </p:nvGrpSpPr>
        <p:grpSpPr>
          <a:xfrm>
            <a:off x="970937" y="2931199"/>
            <a:ext cx="1928214" cy="1744203"/>
            <a:chOff x="1828187" y="2702599"/>
            <a:chExt cx="1928214" cy="1744203"/>
          </a:xfrm>
        </p:grpSpPr>
        <p:sp>
          <p:nvSpPr>
            <p:cNvPr id="1699" name="Google Shape;1699;p168"/>
            <p:cNvSpPr/>
            <p:nvPr/>
          </p:nvSpPr>
          <p:spPr>
            <a:xfrm>
              <a:off x="2191011" y="3079475"/>
              <a:ext cx="1294800" cy="133500"/>
            </a:xfrm>
            <a:prstGeom prst="rect">
              <a:avLst/>
            </a:prstGeom>
            <a:solidFill>
              <a:srgbClr val="0942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68"/>
            <p:cNvSpPr txBox="1"/>
            <p:nvPr/>
          </p:nvSpPr>
          <p:spPr>
            <a:xfrm>
              <a:off x="1828187" y="2702599"/>
              <a:ext cx="962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b="1" lang="es-419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3 Mar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01" name="Google Shape;1701;p168"/>
            <p:cNvSpPr txBox="1"/>
            <p:nvPr/>
          </p:nvSpPr>
          <p:spPr>
            <a:xfrm>
              <a:off x="2073401" y="3503002"/>
              <a:ext cx="16830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✅ Validación final de equipo Académico y Comercial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702" name="Google Shape;1702;p168"/>
            <p:cNvGrpSpPr/>
            <p:nvPr/>
          </p:nvGrpSpPr>
          <p:grpSpPr>
            <a:xfrm rot="10800000">
              <a:off x="2149293" y="3079467"/>
              <a:ext cx="92400" cy="411825"/>
              <a:chOff x="2072481" y="2563700"/>
              <a:chExt cx="92400" cy="411825"/>
            </a:xfrm>
          </p:grpSpPr>
          <p:cxnSp>
            <p:nvCxnSpPr>
              <p:cNvPr id="1703" name="Google Shape;1703;p168"/>
              <p:cNvCxnSpPr/>
              <p:nvPr/>
            </p:nvCxnSpPr>
            <p:spPr>
              <a:xfrm>
                <a:off x="2118681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704" name="Google Shape;1704;p168"/>
              <p:cNvSpPr/>
              <p:nvPr/>
            </p:nvSpPr>
            <p:spPr>
              <a:xfrm>
                <a:off x="2072481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05" name="Google Shape;1705;p168"/>
          <p:cNvSpPr/>
          <p:nvPr/>
        </p:nvSpPr>
        <p:spPr>
          <a:xfrm>
            <a:off x="2628467" y="3308075"/>
            <a:ext cx="1294800" cy="133500"/>
          </a:xfrm>
          <a:prstGeom prst="rect">
            <a:avLst/>
          </a:prstGeom>
          <a:solidFill>
            <a:srgbClr val="307A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6" name="Google Shape;1706;p168"/>
          <p:cNvSpPr txBox="1"/>
          <p:nvPr/>
        </p:nvSpPr>
        <p:spPr>
          <a:xfrm>
            <a:off x="2296994" y="3445205"/>
            <a:ext cx="953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10 Mar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7" name="Google Shape;1707;p168"/>
          <p:cNvSpPr txBox="1"/>
          <p:nvPr/>
        </p:nvSpPr>
        <p:spPr>
          <a:xfrm>
            <a:off x="2529516" y="2538646"/>
            <a:ext cx="17721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 Implementación inicial con 2 líderes y sus equipos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08" name="Google Shape;1708;p168"/>
          <p:cNvGrpSpPr/>
          <p:nvPr/>
        </p:nvGrpSpPr>
        <p:grpSpPr>
          <a:xfrm>
            <a:off x="2578620" y="3028665"/>
            <a:ext cx="92400" cy="411825"/>
            <a:chOff x="845575" y="2563700"/>
            <a:chExt cx="92400" cy="411825"/>
          </a:xfrm>
        </p:grpSpPr>
        <p:sp>
          <p:nvSpPr>
            <p:cNvPr id="1709" name="Google Shape;1709;p168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10" name="Google Shape;1710;p168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711" name="Google Shape;1711;p168"/>
          <p:cNvSpPr/>
          <p:nvPr/>
        </p:nvSpPr>
        <p:spPr>
          <a:xfrm>
            <a:off x="3923052" y="3307998"/>
            <a:ext cx="1294800" cy="133500"/>
          </a:xfrm>
          <a:prstGeom prst="rect">
            <a:avLst/>
          </a:prstGeom>
          <a:solidFill>
            <a:srgbClr val="0942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2" name="Google Shape;1712;p168"/>
          <p:cNvGrpSpPr/>
          <p:nvPr/>
        </p:nvGrpSpPr>
        <p:grpSpPr>
          <a:xfrm rot="10800000">
            <a:off x="3879990" y="3307916"/>
            <a:ext cx="92400" cy="411825"/>
            <a:chOff x="2070100" y="2563700"/>
            <a:chExt cx="92400" cy="411825"/>
          </a:xfrm>
        </p:grpSpPr>
        <p:cxnSp>
          <p:nvCxnSpPr>
            <p:cNvPr id="1713" name="Google Shape;1713;p168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14" name="Google Shape;1714;p168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5" name="Google Shape;1715;p168"/>
          <p:cNvSpPr txBox="1"/>
          <p:nvPr/>
        </p:nvSpPr>
        <p:spPr>
          <a:xfrm>
            <a:off x="3555825" y="2931131"/>
            <a:ext cx="1113600" cy="1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4 Mar - TBD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6" name="Google Shape;1716;p168"/>
          <p:cNvSpPr txBox="1"/>
          <p:nvPr/>
        </p:nvSpPr>
        <p:spPr>
          <a:xfrm>
            <a:off x="3807825" y="3731514"/>
            <a:ext cx="1683000" cy="22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⚠️ Desarrollo de 2da Temática en “Liderazgo”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7" name="Google Shape;1717;p168"/>
          <p:cNvSpPr/>
          <p:nvPr/>
        </p:nvSpPr>
        <p:spPr>
          <a:xfrm>
            <a:off x="5217723" y="3307998"/>
            <a:ext cx="1294800" cy="13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8" name="Google Shape;1718;p168"/>
          <p:cNvGrpSpPr/>
          <p:nvPr/>
        </p:nvGrpSpPr>
        <p:grpSpPr>
          <a:xfrm>
            <a:off x="5174014" y="3028659"/>
            <a:ext cx="92400" cy="411825"/>
            <a:chOff x="845575" y="2563700"/>
            <a:chExt cx="92400" cy="411825"/>
          </a:xfrm>
        </p:grpSpPr>
        <p:cxnSp>
          <p:nvCxnSpPr>
            <p:cNvPr id="1719" name="Google Shape;1719;p168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20" name="Google Shape;1720;p168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1" name="Google Shape;1721;p168"/>
          <p:cNvSpPr txBox="1"/>
          <p:nvPr/>
        </p:nvSpPr>
        <p:spPr>
          <a:xfrm>
            <a:off x="4850362" y="3445125"/>
            <a:ext cx="978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21 Abr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2" name="Google Shape;1722;p168"/>
          <p:cNvSpPr txBox="1"/>
          <p:nvPr/>
        </p:nvSpPr>
        <p:spPr>
          <a:xfrm>
            <a:off x="5121131" y="2481450"/>
            <a:ext cx="19281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r>
              <a:rPr b="1"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Creación de dashboard 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3" name="Google Shape;1723;p168"/>
          <p:cNvSpPr/>
          <p:nvPr/>
        </p:nvSpPr>
        <p:spPr>
          <a:xfrm>
            <a:off x="6512587" y="3308075"/>
            <a:ext cx="1776600" cy="13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4" name="Google Shape;1724;p168"/>
          <p:cNvGrpSpPr/>
          <p:nvPr/>
        </p:nvGrpSpPr>
        <p:grpSpPr>
          <a:xfrm rot="10800000">
            <a:off x="6470971" y="3308067"/>
            <a:ext cx="92400" cy="411825"/>
            <a:chOff x="2070100" y="2563700"/>
            <a:chExt cx="92400" cy="411825"/>
          </a:xfrm>
        </p:grpSpPr>
        <p:cxnSp>
          <p:nvCxnSpPr>
            <p:cNvPr id="1725" name="Google Shape;1725;p168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26" name="Google Shape;1726;p168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7" name="Google Shape;1727;p168"/>
          <p:cNvSpPr txBox="1"/>
          <p:nvPr/>
        </p:nvSpPr>
        <p:spPr>
          <a:xfrm>
            <a:off x="6032441" y="2816896"/>
            <a:ext cx="1423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12 Mar - 12 Jun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8" name="Google Shape;1728;p168"/>
          <p:cNvSpPr txBox="1"/>
          <p:nvPr/>
        </p:nvSpPr>
        <p:spPr>
          <a:xfrm>
            <a:off x="6032442" y="3781602"/>
            <a:ext cx="16830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⚠️ Levantamiento de requerimientos, desarrollo e implementación de SalesForce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29" name="Google Shape;1729;p168"/>
          <p:cNvGrpSpPr/>
          <p:nvPr/>
        </p:nvGrpSpPr>
        <p:grpSpPr>
          <a:xfrm>
            <a:off x="7342433" y="3028659"/>
            <a:ext cx="92400" cy="411825"/>
            <a:chOff x="845575" y="2563700"/>
            <a:chExt cx="92400" cy="411825"/>
          </a:xfrm>
        </p:grpSpPr>
        <p:cxnSp>
          <p:nvCxnSpPr>
            <p:cNvPr id="1730" name="Google Shape;1730;p168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31" name="Google Shape;1731;p168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2" name="Google Shape;1732;p168"/>
          <p:cNvSpPr txBox="1"/>
          <p:nvPr/>
        </p:nvSpPr>
        <p:spPr>
          <a:xfrm>
            <a:off x="7342406" y="2364206"/>
            <a:ext cx="16830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800">
                <a:latin typeface="Roboto"/>
                <a:ea typeface="Roboto"/>
                <a:cs typeface="Roboto"/>
                <a:sym typeface="Roboto"/>
              </a:rPr>
              <a:t>⚠️ </a:t>
            </a: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Sesión con líderes y posterior Implementación Nacional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3" name="Google Shape;1733;p168"/>
          <p:cNvSpPr txBox="1"/>
          <p:nvPr>
            <p:ph idx="2" type="body"/>
          </p:nvPr>
        </p:nvSpPr>
        <p:spPr>
          <a:xfrm>
            <a:off x="878775" y="1025156"/>
            <a:ext cx="7176300" cy="399600"/>
          </a:xfrm>
          <a:prstGeom prst="rect">
            <a:avLst/>
          </a:prstGeom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s-419"/>
              <a:t>FASE 1:</a:t>
            </a:r>
            <a:r>
              <a:rPr lang="es-419"/>
              <a:t> </a:t>
            </a:r>
            <a:r>
              <a:rPr b="1" lang="es-419"/>
              <a:t>Implementación inicial con 2 líderes</a:t>
            </a:r>
            <a:r>
              <a:rPr lang="es-419"/>
              <a:t> más su equipo de asesores y posterior a nivel nacional con la dinámica de aprobación del prospecto que ya se conoce. (Sin integración a SalesForce)</a:t>
            </a:r>
            <a:endParaRPr/>
          </a:p>
        </p:txBody>
      </p:sp>
      <p:sp>
        <p:nvSpPr>
          <p:cNvPr id="1734" name="Google Shape;1734;p168"/>
          <p:cNvSpPr txBox="1"/>
          <p:nvPr>
            <p:ph idx="2" type="body"/>
          </p:nvPr>
        </p:nvSpPr>
        <p:spPr>
          <a:xfrm>
            <a:off x="878775" y="1538081"/>
            <a:ext cx="7176300" cy="399600"/>
          </a:xfrm>
          <a:prstGeom prst="rect">
            <a:avLst/>
          </a:prstGeom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s-419"/>
              <a:t>FASE 2:</a:t>
            </a:r>
            <a:r>
              <a:rPr lang="es-419"/>
              <a:t> </a:t>
            </a:r>
            <a:r>
              <a:rPr b="1" lang="es-419"/>
              <a:t>Implementación de SalesForce</a:t>
            </a:r>
            <a:r>
              <a:rPr lang="es-419"/>
              <a:t> que permitirá la automatización del proceso de inscripción.</a:t>
            </a:r>
            <a:endParaRPr/>
          </a:p>
        </p:txBody>
      </p:sp>
      <p:sp>
        <p:nvSpPr>
          <p:cNvPr id="1735" name="Google Shape;1735;p168"/>
          <p:cNvSpPr/>
          <p:nvPr/>
        </p:nvSpPr>
        <p:spPr>
          <a:xfrm>
            <a:off x="447394" y="1035188"/>
            <a:ext cx="225300" cy="225300"/>
          </a:xfrm>
          <a:prstGeom prst="ellipse">
            <a:avLst/>
          </a:prstGeom>
          <a:solidFill>
            <a:srgbClr val="307AF3"/>
          </a:solidFill>
          <a:ln cap="flat" cmpd="sng" w="114300">
            <a:solidFill>
              <a:srgbClr val="0942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36" name="Google Shape;1736;p168"/>
          <p:cNvSpPr/>
          <p:nvPr/>
        </p:nvSpPr>
        <p:spPr>
          <a:xfrm>
            <a:off x="447394" y="1538081"/>
            <a:ext cx="225300" cy="225300"/>
          </a:xfrm>
          <a:prstGeom prst="ellipse">
            <a:avLst/>
          </a:prstGeom>
          <a:solidFill>
            <a:schemeClr val="accent6"/>
          </a:solidFill>
          <a:ln cap="flat" cmpd="sng" w="1143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37" name="Google Shape;1737;p168"/>
          <p:cNvSpPr txBox="1"/>
          <p:nvPr/>
        </p:nvSpPr>
        <p:spPr>
          <a:xfrm>
            <a:off x="6032269" y="3048806"/>
            <a:ext cx="1423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100">
                <a:latin typeface="Roboto"/>
                <a:ea typeface="Roboto"/>
                <a:cs typeface="Roboto"/>
                <a:sym typeface="Roboto"/>
              </a:rPr>
              <a:t>(Tentativo)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8" name="Google Shape;1738;p168"/>
          <p:cNvSpPr txBox="1"/>
          <p:nvPr/>
        </p:nvSpPr>
        <p:spPr>
          <a:xfrm>
            <a:off x="6821550" y="3386588"/>
            <a:ext cx="1423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         TBD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39" name="Google Shape;1739;p168"/>
          <p:cNvGrpSpPr/>
          <p:nvPr/>
        </p:nvGrpSpPr>
        <p:grpSpPr>
          <a:xfrm rot="10800000">
            <a:off x="8221921" y="3308067"/>
            <a:ext cx="92400" cy="411825"/>
            <a:chOff x="2070100" y="2563700"/>
            <a:chExt cx="92400" cy="411825"/>
          </a:xfrm>
        </p:grpSpPr>
        <p:cxnSp>
          <p:nvCxnSpPr>
            <p:cNvPr id="1740" name="Google Shape;1740;p168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41" name="Google Shape;1741;p168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2" name="Google Shape;1742;p168"/>
          <p:cNvSpPr txBox="1"/>
          <p:nvPr/>
        </p:nvSpPr>
        <p:spPr>
          <a:xfrm>
            <a:off x="7642600" y="3731600"/>
            <a:ext cx="11865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🏁</a:t>
            </a: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 Trasnferencia 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3" name="Google Shape;1743;p168"/>
          <p:cNvSpPr txBox="1"/>
          <p:nvPr/>
        </p:nvSpPr>
        <p:spPr>
          <a:xfrm>
            <a:off x="7911800" y="3519844"/>
            <a:ext cx="1113600" cy="1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Jul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69"/>
          <p:cNvSpPr txBox="1"/>
          <p:nvPr>
            <p:ph idx="1" type="body"/>
          </p:nvPr>
        </p:nvSpPr>
        <p:spPr>
          <a:xfrm>
            <a:off x="329803" y="242900"/>
            <a:ext cx="64149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Piloto: </a:t>
            </a:r>
            <a:r>
              <a:rPr b="0" lang="es-419"/>
              <a:t>Caso de uso “Perfilador de ciencia de datos”</a:t>
            </a:r>
            <a:endParaRPr b="0"/>
          </a:p>
        </p:txBody>
      </p:sp>
      <p:pic>
        <p:nvPicPr>
          <p:cNvPr id="1749" name="Google Shape;1749;p169"/>
          <p:cNvPicPr preferRelativeResize="0"/>
          <p:nvPr/>
        </p:nvPicPr>
        <p:blipFill rotWithShape="1">
          <a:blip r:embed="rId3">
            <a:alphaModFix/>
          </a:blip>
          <a:srcRect b="27554" l="4062" r="84237" t="5484"/>
          <a:stretch/>
        </p:blipFill>
        <p:spPr>
          <a:xfrm>
            <a:off x="405925" y="851625"/>
            <a:ext cx="1042623" cy="3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2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1" name="Google Shape;1751;p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60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52" name="Google Shape;1752;p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29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53" name="Google Shape;1753;p169"/>
          <p:cNvSpPr txBox="1"/>
          <p:nvPr/>
        </p:nvSpPr>
        <p:spPr>
          <a:xfrm>
            <a:off x="-81500" y="4491075"/>
            <a:ext cx="231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el NPS</a:t>
            </a: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por asignación de programa e </a:t>
            </a: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integrar todas las modalidades en 1 solo perfilador.</a:t>
            </a:r>
            <a:endParaRPr b="1" i="0" sz="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4" name="Google Shape;1754;p169"/>
          <p:cNvPicPr preferRelativeResize="0"/>
          <p:nvPr/>
        </p:nvPicPr>
        <p:blipFill rotWithShape="1">
          <a:blip r:embed="rId3">
            <a:alphaModFix/>
          </a:blip>
          <a:srcRect b="37246" l="15759" r="70333" t="5486"/>
          <a:stretch/>
        </p:blipFill>
        <p:spPr>
          <a:xfrm>
            <a:off x="1448550" y="851625"/>
            <a:ext cx="1239250" cy="270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p169"/>
          <p:cNvSpPr/>
          <p:nvPr/>
        </p:nvSpPr>
        <p:spPr>
          <a:xfrm>
            <a:off x="1414600" y="1250500"/>
            <a:ext cx="1273200" cy="78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6" name="Google Shape;1756;p169" title="Perfilador Brief.png"/>
          <p:cNvPicPr preferRelativeResize="0"/>
          <p:nvPr/>
        </p:nvPicPr>
        <p:blipFill rotWithShape="1">
          <a:blip r:embed="rId7">
            <a:alphaModFix/>
          </a:blip>
          <a:srcRect b="0" l="0" r="3521" t="15732"/>
          <a:stretch/>
        </p:blipFill>
        <p:spPr>
          <a:xfrm>
            <a:off x="1159650" y="1250500"/>
            <a:ext cx="1969450" cy="9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169"/>
          <p:cNvPicPr preferRelativeResize="0"/>
          <p:nvPr/>
        </p:nvPicPr>
        <p:blipFill rotWithShape="1">
          <a:blip r:embed="rId3">
            <a:alphaModFix/>
          </a:blip>
          <a:srcRect b="29351" l="27953" r="55092" t="32589"/>
          <a:stretch/>
        </p:blipFill>
        <p:spPr>
          <a:xfrm>
            <a:off x="2534975" y="2133225"/>
            <a:ext cx="1510800" cy="17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169"/>
          <p:cNvPicPr preferRelativeResize="0"/>
          <p:nvPr/>
        </p:nvPicPr>
        <p:blipFill rotWithShape="1">
          <a:blip r:embed="rId8">
            <a:alphaModFix/>
          </a:blip>
          <a:srcRect b="0" l="11337" r="21732" t="14799"/>
          <a:stretch/>
        </p:blipFill>
        <p:spPr>
          <a:xfrm>
            <a:off x="2390698" y="3932600"/>
            <a:ext cx="1510800" cy="108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169"/>
          <p:cNvPicPr preferRelativeResize="0"/>
          <p:nvPr/>
        </p:nvPicPr>
        <p:blipFill rotWithShape="1">
          <a:blip r:embed="rId3">
            <a:alphaModFix/>
          </a:blip>
          <a:srcRect b="33400" l="41481" r="42421" t="5482"/>
          <a:stretch/>
        </p:blipFill>
        <p:spPr>
          <a:xfrm>
            <a:off x="3740225" y="851625"/>
            <a:ext cx="1434475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169"/>
          <p:cNvSpPr/>
          <p:nvPr/>
        </p:nvSpPr>
        <p:spPr>
          <a:xfrm>
            <a:off x="3740225" y="1250500"/>
            <a:ext cx="1358100" cy="64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1" name="Google Shape;1761;p169"/>
          <p:cNvPicPr preferRelativeResize="0"/>
          <p:nvPr/>
        </p:nvPicPr>
        <p:blipFill rotWithShape="1">
          <a:blip r:embed="rId3">
            <a:alphaModFix/>
          </a:blip>
          <a:srcRect b="29349" l="55627" r="31849" t="5486"/>
          <a:stretch/>
        </p:blipFill>
        <p:spPr>
          <a:xfrm>
            <a:off x="5000900" y="851625"/>
            <a:ext cx="1115851" cy="308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169"/>
          <p:cNvPicPr preferRelativeResize="0"/>
          <p:nvPr/>
        </p:nvPicPr>
        <p:blipFill rotWithShape="1">
          <a:blip r:embed="rId9">
            <a:alphaModFix/>
          </a:blip>
          <a:srcRect b="2024" l="0" r="0" t="2024"/>
          <a:stretch/>
        </p:blipFill>
        <p:spPr>
          <a:xfrm>
            <a:off x="5329665" y="3975669"/>
            <a:ext cx="458400" cy="99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63" name="Google Shape;1763;p16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15938" y="3932601"/>
            <a:ext cx="685786" cy="108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Google Shape;1764;p169"/>
          <p:cNvPicPr preferRelativeResize="0"/>
          <p:nvPr/>
        </p:nvPicPr>
        <p:blipFill rotWithShape="1">
          <a:blip r:embed="rId3">
            <a:alphaModFix/>
          </a:blip>
          <a:srcRect b="6765" l="68151" r="17941" t="5484"/>
          <a:stretch/>
        </p:blipFill>
        <p:spPr>
          <a:xfrm>
            <a:off x="6116750" y="851625"/>
            <a:ext cx="1239250" cy="414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Google Shape;1765;p1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84975" y="1339951"/>
            <a:ext cx="1434600" cy="78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66" name="Google Shape;1766;p169"/>
          <p:cNvSpPr/>
          <p:nvPr/>
        </p:nvSpPr>
        <p:spPr>
          <a:xfrm>
            <a:off x="5947000" y="1233525"/>
            <a:ext cx="1434600" cy="64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7" name="Google Shape;1767;p169" title="Agilidad en Generación de Contenido con IA - Frame 1.jpg"/>
          <p:cNvPicPr preferRelativeResize="0"/>
          <p:nvPr/>
        </p:nvPicPr>
        <p:blipFill rotWithShape="1">
          <a:blip r:embed="rId12">
            <a:alphaModFix/>
          </a:blip>
          <a:srcRect b="0" l="0" r="29108" t="0"/>
          <a:stretch/>
        </p:blipFill>
        <p:spPr>
          <a:xfrm>
            <a:off x="6189975" y="1348550"/>
            <a:ext cx="1042624" cy="1023915"/>
          </a:xfrm>
          <a:prstGeom prst="rect">
            <a:avLst/>
          </a:prstGeom>
          <a:noFill/>
          <a:ln>
            <a:noFill/>
          </a:ln>
        </p:spPr>
      </p:pic>
      <p:sp>
        <p:nvSpPr>
          <p:cNvPr id="1768" name="Google Shape;1768;p169"/>
          <p:cNvSpPr/>
          <p:nvPr/>
        </p:nvSpPr>
        <p:spPr>
          <a:xfrm>
            <a:off x="7146125" y="3627575"/>
            <a:ext cx="817200" cy="137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9" name="Google Shape;1769;p169"/>
          <p:cNvSpPr/>
          <p:nvPr/>
        </p:nvSpPr>
        <p:spPr>
          <a:xfrm rot="-5400000">
            <a:off x="6209838" y="2439525"/>
            <a:ext cx="1002900" cy="8688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CCFF33">
              <a:alpha val="19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170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Monitoreo de KPI’s y Alineación de Proyectos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776" name="Google Shape;1776;p170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7" name="Google Shape;1777;p170"/>
          <p:cNvPicPr preferRelativeResize="0"/>
          <p:nvPr/>
        </p:nvPicPr>
        <p:blipFill rotWithShape="1">
          <a:blip r:embed="rId3">
            <a:alphaModFix/>
          </a:blip>
          <a:srcRect b="43051" l="43607" r="46233" t="36520"/>
          <a:stretch/>
        </p:blipFill>
        <p:spPr>
          <a:xfrm>
            <a:off x="8238725" y="-54525"/>
            <a:ext cx="905274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170"/>
          <p:cNvPicPr preferRelativeResize="0"/>
          <p:nvPr/>
        </p:nvPicPr>
        <p:blipFill rotWithShape="1">
          <a:blip r:embed="rId3">
            <a:alphaModFix/>
          </a:blip>
          <a:srcRect b="41998" l="57558" r="33971" t="37573"/>
          <a:stretch/>
        </p:blipFill>
        <p:spPr>
          <a:xfrm>
            <a:off x="8313962" y="263"/>
            <a:ext cx="754800" cy="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170"/>
          <p:cNvPicPr preferRelativeResize="0"/>
          <p:nvPr/>
        </p:nvPicPr>
        <p:blipFill rotWithShape="1">
          <a:blip r:embed="rId3">
            <a:alphaModFix/>
          </a:blip>
          <a:srcRect b="44096" l="70797" r="21410" t="38820"/>
          <a:stretch/>
        </p:blipFill>
        <p:spPr>
          <a:xfrm>
            <a:off x="8344212" y="79387"/>
            <a:ext cx="694298" cy="807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image of a triangle shaped object&#10;&#10;Description automatically generated" id="1780" name="Google Shape;1780;p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416686" y="723500"/>
            <a:ext cx="4165577" cy="4533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image of a triangle shaped object&#10;&#10;Description automatically generated" id="1781" name="Google Shape;1781;p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416686" y="2697374"/>
            <a:ext cx="4165577" cy="2559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image of a triangle shaped object&#10;&#10;Description automatically generated" id="1782" name="Google Shape;1782;p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416686" y="3696786"/>
            <a:ext cx="4165577" cy="15599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3" name="Google Shape;1783;p170"/>
          <p:cNvCxnSpPr/>
          <p:nvPr/>
        </p:nvCxnSpPr>
        <p:spPr>
          <a:xfrm>
            <a:off x="3748682" y="2880741"/>
            <a:ext cx="3111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84" name="Google Shape;1784;p170"/>
          <p:cNvSpPr txBox="1"/>
          <p:nvPr/>
        </p:nvSpPr>
        <p:spPr>
          <a:xfrm>
            <a:off x="5034378" y="3179475"/>
            <a:ext cx="20427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% Conversión a compra</a:t>
            </a:r>
            <a:endParaRPr sz="1200"/>
          </a:p>
        </p:txBody>
      </p:sp>
      <p:sp>
        <p:nvSpPr>
          <p:cNvPr id="1785" name="Google Shape;1785;p170"/>
          <p:cNvSpPr txBox="1"/>
          <p:nvPr/>
        </p:nvSpPr>
        <p:spPr>
          <a:xfrm>
            <a:off x="3391421" y="1520900"/>
            <a:ext cx="27522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Awareness - Acceden a herramienta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86" name="Google Shape;1786;p170"/>
          <p:cNvCxnSpPr/>
          <p:nvPr/>
        </p:nvCxnSpPr>
        <p:spPr>
          <a:xfrm>
            <a:off x="4206698" y="1774961"/>
            <a:ext cx="20427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87" name="Google Shape;1787;p170"/>
          <p:cNvSpPr/>
          <p:nvPr/>
        </p:nvSpPr>
        <p:spPr>
          <a:xfrm>
            <a:off x="6167449" y="1722980"/>
            <a:ext cx="116100" cy="117600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8" name="Google Shape;1788;p170"/>
          <p:cNvSpPr/>
          <p:nvPr/>
        </p:nvSpPr>
        <p:spPr>
          <a:xfrm>
            <a:off x="6812950" y="2821923"/>
            <a:ext cx="116100" cy="117600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9" name="Google Shape;1789;p170"/>
          <p:cNvSpPr txBox="1"/>
          <p:nvPr/>
        </p:nvSpPr>
        <p:spPr>
          <a:xfrm>
            <a:off x="4146236" y="1894052"/>
            <a:ext cx="2307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% Clientes que completan la herramienta de perfilamiento</a:t>
            </a:r>
            <a:endParaRPr sz="12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90" name="Google Shape;1790;p170"/>
          <p:cNvCxnSpPr/>
          <p:nvPr/>
        </p:nvCxnSpPr>
        <p:spPr>
          <a:xfrm>
            <a:off x="4007067" y="2327904"/>
            <a:ext cx="25602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1" name="Google Shape;1791;p170"/>
          <p:cNvSpPr txBox="1"/>
          <p:nvPr/>
        </p:nvSpPr>
        <p:spPr>
          <a:xfrm>
            <a:off x="4513123" y="2452021"/>
            <a:ext cx="23070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0C0C0C"/>
                </a:solidFill>
                <a:latin typeface="Roboto"/>
                <a:ea typeface="Roboto"/>
                <a:cs typeface="Roboto"/>
                <a:sym typeface="Roboto"/>
              </a:rPr>
              <a:t>Interacción con los resultados del perfilamiento</a:t>
            </a:r>
            <a:endParaRPr sz="1200">
              <a:solidFill>
                <a:srgbClr val="0C0C0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92" name="Google Shape;1792;p170"/>
          <p:cNvCxnSpPr/>
          <p:nvPr/>
        </p:nvCxnSpPr>
        <p:spPr>
          <a:xfrm>
            <a:off x="3391436" y="3433585"/>
            <a:ext cx="38166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93" name="Google Shape;1793;p170"/>
          <p:cNvCxnSpPr/>
          <p:nvPr/>
        </p:nvCxnSpPr>
        <p:spPr>
          <a:xfrm>
            <a:off x="2441160" y="4041572"/>
            <a:ext cx="53196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4" name="Google Shape;1794;p170"/>
          <p:cNvSpPr txBox="1"/>
          <p:nvPr/>
        </p:nvSpPr>
        <p:spPr>
          <a:xfrm>
            <a:off x="4495544" y="3785005"/>
            <a:ext cx="30546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Satisfacción de la herramienta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95" name="Google Shape;1795;p170"/>
          <p:cNvSpPr txBox="1"/>
          <p:nvPr/>
        </p:nvSpPr>
        <p:spPr>
          <a:xfrm>
            <a:off x="4979103" y="4317157"/>
            <a:ext cx="30546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NPS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96" name="Google Shape;1796;p170"/>
          <p:cNvSpPr/>
          <p:nvPr/>
        </p:nvSpPr>
        <p:spPr>
          <a:xfrm>
            <a:off x="6529449" y="2269079"/>
            <a:ext cx="116100" cy="117600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7" name="Google Shape;1797;p170"/>
          <p:cNvSpPr/>
          <p:nvPr/>
        </p:nvSpPr>
        <p:spPr>
          <a:xfrm>
            <a:off x="7161378" y="3374762"/>
            <a:ext cx="116100" cy="117600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8" name="Google Shape;1798;p170"/>
          <p:cNvSpPr/>
          <p:nvPr/>
        </p:nvSpPr>
        <p:spPr>
          <a:xfrm>
            <a:off x="7644769" y="3989408"/>
            <a:ext cx="116100" cy="117600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99" name="Google Shape;1799;p170"/>
          <p:cNvGrpSpPr/>
          <p:nvPr/>
        </p:nvGrpSpPr>
        <p:grpSpPr>
          <a:xfrm>
            <a:off x="2619094" y="4542489"/>
            <a:ext cx="5634364" cy="117653"/>
            <a:chOff x="3356425" y="5759995"/>
            <a:chExt cx="7376753" cy="127800"/>
          </a:xfrm>
        </p:grpSpPr>
        <p:cxnSp>
          <p:nvCxnSpPr>
            <p:cNvPr id="1800" name="Google Shape;1800;p170"/>
            <p:cNvCxnSpPr/>
            <p:nvPr/>
          </p:nvCxnSpPr>
          <p:spPr>
            <a:xfrm>
              <a:off x="3356425" y="5823900"/>
              <a:ext cx="7304100" cy="0"/>
            </a:xfrm>
            <a:prstGeom prst="straightConnector1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801" name="Google Shape;1801;p170"/>
            <p:cNvSpPr/>
            <p:nvPr/>
          </p:nvSpPr>
          <p:spPr>
            <a:xfrm>
              <a:off x="10605378" y="5759995"/>
              <a:ext cx="127800" cy="127800"/>
            </a:xfrm>
            <a:prstGeom prst="ellipse">
              <a:avLst/>
            </a:prstGeom>
            <a:solidFill>
              <a:srgbClr val="0C0C0C"/>
            </a:solidFill>
            <a:ln>
              <a:noFill/>
            </a:ln>
          </p:spPr>
          <p:txBody>
            <a:bodyPr anchorCtr="0" anchor="t" bIns="72000" lIns="72000" spcFirstLastPara="1" rIns="72000" wrap="square" tIns="72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53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s-419"/>
              <a:t>Agenda</a:t>
            </a:r>
            <a:endParaRPr/>
          </a:p>
        </p:txBody>
      </p:sp>
      <p:sp>
        <p:nvSpPr>
          <p:cNvPr id="1391" name="Google Shape;1391;p153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s-419"/>
              <a:t>Alineación de objetivos</a:t>
            </a:r>
            <a:endParaRPr/>
          </a:p>
        </p:txBody>
      </p:sp>
      <p:sp>
        <p:nvSpPr>
          <p:cNvPr id="1392" name="Google Shape;1392;p153"/>
          <p:cNvSpPr/>
          <p:nvPr/>
        </p:nvSpPr>
        <p:spPr>
          <a:xfrm>
            <a:off x="922521" y="1154790"/>
            <a:ext cx="800400" cy="164100"/>
          </a:xfrm>
          <a:prstGeom prst="rect">
            <a:avLst/>
          </a:prstGeom>
          <a:solidFill>
            <a:srgbClr val="00C1D3"/>
          </a:solidFill>
          <a:ln>
            <a:noFill/>
          </a:ln>
        </p:spPr>
        <p:txBody>
          <a:bodyPr anchorCtr="0" anchor="ctr" bIns="54000" lIns="54000" spcFirstLastPara="1" rIns="54000" wrap="square" tIns="540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Contexto</a:t>
            </a:r>
            <a:endParaRPr sz="1100"/>
          </a:p>
        </p:txBody>
      </p:sp>
      <p:cxnSp>
        <p:nvCxnSpPr>
          <p:cNvPr id="1393" name="Google Shape;1393;p153"/>
          <p:cNvCxnSpPr/>
          <p:nvPr/>
        </p:nvCxnSpPr>
        <p:spPr>
          <a:xfrm>
            <a:off x="922518" y="1873760"/>
            <a:ext cx="4987500" cy="0"/>
          </a:xfrm>
          <a:prstGeom prst="straightConnector1">
            <a:avLst/>
          </a:prstGeom>
          <a:noFill/>
          <a:ln cap="flat" cmpd="sng" w="9525">
            <a:solidFill>
              <a:srgbClr val="00C1D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p153"/>
          <p:cNvCxnSpPr/>
          <p:nvPr/>
        </p:nvCxnSpPr>
        <p:spPr>
          <a:xfrm>
            <a:off x="922518" y="2524347"/>
            <a:ext cx="4987500" cy="0"/>
          </a:xfrm>
          <a:prstGeom prst="straightConnector1">
            <a:avLst/>
          </a:prstGeom>
          <a:noFill/>
          <a:ln cap="flat" cmpd="sng" w="9525">
            <a:solidFill>
              <a:srgbClr val="00C1D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p153"/>
          <p:cNvCxnSpPr/>
          <p:nvPr/>
        </p:nvCxnSpPr>
        <p:spPr>
          <a:xfrm>
            <a:off x="922518" y="3174935"/>
            <a:ext cx="4987500" cy="0"/>
          </a:xfrm>
          <a:prstGeom prst="straightConnector1">
            <a:avLst/>
          </a:prstGeom>
          <a:noFill/>
          <a:ln cap="flat" cmpd="sng" w="9525">
            <a:solidFill>
              <a:srgbClr val="00C1D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p153"/>
          <p:cNvCxnSpPr/>
          <p:nvPr/>
        </p:nvCxnSpPr>
        <p:spPr>
          <a:xfrm>
            <a:off x="922518" y="3825522"/>
            <a:ext cx="4987500" cy="0"/>
          </a:xfrm>
          <a:prstGeom prst="straightConnector1">
            <a:avLst/>
          </a:prstGeom>
          <a:noFill/>
          <a:ln cap="flat" cmpd="sng" w="9525">
            <a:solidFill>
              <a:srgbClr val="00C1D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p153"/>
          <p:cNvCxnSpPr/>
          <p:nvPr/>
        </p:nvCxnSpPr>
        <p:spPr>
          <a:xfrm>
            <a:off x="922518" y="4476110"/>
            <a:ext cx="4987500" cy="0"/>
          </a:xfrm>
          <a:prstGeom prst="straightConnector1">
            <a:avLst/>
          </a:prstGeom>
          <a:noFill/>
          <a:ln cap="flat" cmpd="sng" w="9525">
            <a:solidFill>
              <a:srgbClr val="00C1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98" name="Google Shape;1398;p153"/>
          <p:cNvSpPr/>
          <p:nvPr/>
        </p:nvSpPr>
        <p:spPr>
          <a:xfrm>
            <a:off x="453198" y="3376227"/>
            <a:ext cx="270000" cy="270000"/>
          </a:xfrm>
          <a:custGeom>
            <a:rect b="b" l="l" r="r" t="t"/>
            <a:pathLst>
              <a:path extrusionOk="0" h="510" w="602">
                <a:moveTo>
                  <a:pt x="572" y="509"/>
                </a:moveTo>
                <a:lnTo>
                  <a:pt x="572" y="509"/>
                </a:lnTo>
                <a:cubicBezTo>
                  <a:pt x="28" y="509"/>
                  <a:pt x="28" y="509"/>
                  <a:pt x="28" y="509"/>
                </a:cubicBezTo>
                <a:cubicBezTo>
                  <a:pt x="14" y="509"/>
                  <a:pt x="0" y="502"/>
                  <a:pt x="0" y="48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42" y="0"/>
                  <a:pt x="56" y="14"/>
                  <a:pt x="56" y="28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572" y="452"/>
                  <a:pt x="572" y="452"/>
                  <a:pt x="572" y="452"/>
                </a:cubicBezTo>
                <a:cubicBezTo>
                  <a:pt x="594" y="452"/>
                  <a:pt x="601" y="467"/>
                  <a:pt x="601" y="481"/>
                </a:cubicBezTo>
                <a:cubicBezTo>
                  <a:pt x="601" y="502"/>
                  <a:pt x="594" y="509"/>
                  <a:pt x="572" y="509"/>
                </a:cubicBezTo>
                <a:close/>
                <a:moveTo>
                  <a:pt x="509" y="424"/>
                </a:moveTo>
                <a:lnTo>
                  <a:pt x="509" y="424"/>
                </a:lnTo>
                <a:cubicBezTo>
                  <a:pt x="452" y="424"/>
                  <a:pt x="452" y="424"/>
                  <a:pt x="452" y="424"/>
                </a:cubicBezTo>
                <a:cubicBezTo>
                  <a:pt x="438" y="424"/>
                  <a:pt x="424" y="417"/>
                  <a:pt x="424" y="396"/>
                </a:cubicBezTo>
                <a:cubicBezTo>
                  <a:pt x="424" y="198"/>
                  <a:pt x="424" y="198"/>
                  <a:pt x="424" y="198"/>
                </a:cubicBezTo>
                <a:cubicBezTo>
                  <a:pt x="424" y="184"/>
                  <a:pt x="438" y="170"/>
                  <a:pt x="452" y="170"/>
                </a:cubicBezTo>
                <a:cubicBezTo>
                  <a:pt x="509" y="170"/>
                  <a:pt x="509" y="170"/>
                  <a:pt x="509" y="170"/>
                </a:cubicBezTo>
                <a:cubicBezTo>
                  <a:pt x="523" y="170"/>
                  <a:pt x="537" y="184"/>
                  <a:pt x="537" y="198"/>
                </a:cubicBezTo>
                <a:cubicBezTo>
                  <a:pt x="537" y="396"/>
                  <a:pt x="537" y="396"/>
                  <a:pt x="537" y="396"/>
                </a:cubicBezTo>
                <a:cubicBezTo>
                  <a:pt x="537" y="417"/>
                  <a:pt x="523" y="424"/>
                  <a:pt x="509" y="424"/>
                </a:cubicBezTo>
                <a:close/>
                <a:moveTo>
                  <a:pt x="346" y="424"/>
                </a:moveTo>
                <a:lnTo>
                  <a:pt x="346" y="424"/>
                </a:lnTo>
                <a:cubicBezTo>
                  <a:pt x="290" y="424"/>
                  <a:pt x="290" y="424"/>
                  <a:pt x="290" y="424"/>
                </a:cubicBezTo>
                <a:cubicBezTo>
                  <a:pt x="276" y="424"/>
                  <a:pt x="261" y="417"/>
                  <a:pt x="261" y="396"/>
                </a:cubicBezTo>
                <a:cubicBezTo>
                  <a:pt x="261" y="85"/>
                  <a:pt x="261" y="85"/>
                  <a:pt x="261" y="85"/>
                </a:cubicBezTo>
                <a:cubicBezTo>
                  <a:pt x="261" y="71"/>
                  <a:pt x="276" y="57"/>
                  <a:pt x="290" y="57"/>
                </a:cubicBezTo>
                <a:cubicBezTo>
                  <a:pt x="346" y="57"/>
                  <a:pt x="346" y="57"/>
                  <a:pt x="346" y="57"/>
                </a:cubicBezTo>
                <a:cubicBezTo>
                  <a:pt x="367" y="57"/>
                  <a:pt x="374" y="71"/>
                  <a:pt x="374" y="85"/>
                </a:cubicBezTo>
                <a:cubicBezTo>
                  <a:pt x="374" y="396"/>
                  <a:pt x="374" y="396"/>
                  <a:pt x="374" y="396"/>
                </a:cubicBezTo>
                <a:cubicBezTo>
                  <a:pt x="374" y="417"/>
                  <a:pt x="367" y="424"/>
                  <a:pt x="346" y="424"/>
                </a:cubicBezTo>
                <a:close/>
                <a:moveTo>
                  <a:pt x="191" y="424"/>
                </a:moveTo>
                <a:lnTo>
                  <a:pt x="191" y="424"/>
                </a:lnTo>
                <a:cubicBezTo>
                  <a:pt x="134" y="424"/>
                  <a:pt x="134" y="424"/>
                  <a:pt x="134" y="424"/>
                </a:cubicBezTo>
                <a:cubicBezTo>
                  <a:pt x="113" y="424"/>
                  <a:pt x="106" y="417"/>
                  <a:pt x="106" y="396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106" y="325"/>
                  <a:pt x="113" y="311"/>
                  <a:pt x="134" y="311"/>
                </a:cubicBezTo>
                <a:cubicBezTo>
                  <a:pt x="191" y="311"/>
                  <a:pt x="191" y="311"/>
                  <a:pt x="191" y="311"/>
                </a:cubicBezTo>
                <a:cubicBezTo>
                  <a:pt x="205" y="311"/>
                  <a:pt x="219" y="325"/>
                  <a:pt x="219" y="339"/>
                </a:cubicBezTo>
                <a:cubicBezTo>
                  <a:pt x="219" y="396"/>
                  <a:pt x="219" y="396"/>
                  <a:pt x="219" y="396"/>
                </a:cubicBezTo>
                <a:cubicBezTo>
                  <a:pt x="219" y="417"/>
                  <a:pt x="205" y="424"/>
                  <a:pt x="191" y="424"/>
                </a:cubicBezTo>
                <a:close/>
              </a:path>
            </a:pathLst>
          </a:custGeom>
          <a:solidFill>
            <a:srgbClr val="02C1D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9" name="Google Shape;1399;p153"/>
          <p:cNvSpPr/>
          <p:nvPr/>
        </p:nvSpPr>
        <p:spPr>
          <a:xfrm>
            <a:off x="426198" y="2725783"/>
            <a:ext cx="323999" cy="324000"/>
          </a:xfrm>
          <a:custGeom>
            <a:rect b="b" l="l" r="r" t="t"/>
            <a:pathLst>
              <a:path extrusionOk="0" h="609" w="602">
                <a:moveTo>
                  <a:pt x="572" y="332"/>
                </a:moveTo>
                <a:lnTo>
                  <a:pt x="572" y="332"/>
                </a:lnTo>
                <a:cubicBezTo>
                  <a:pt x="544" y="332"/>
                  <a:pt x="544" y="332"/>
                  <a:pt x="544" y="332"/>
                </a:cubicBezTo>
                <a:cubicBezTo>
                  <a:pt x="530" y="445"/>
                  <a:pt x="445" y="537"/>
                  <a:pt x="332" y="544"/>
                </a:cubicBezTo>
                <a:cubicBezTo>
                  <a:pt x="332" y="580"/>
                  <a:pt x="332" y="580"/>
                  <a:pt x="332" y="580"/>
                </a:cubicBezTo>
                <a:cubicBezTo>
                  <a:pt x="332" y="594"/>
                  <a:pt x="318" y="608"/>
                  <a:pt x="304" y="608"/>
                </a:cubicBezTo>
                <a:cubicBezTo>
                  <a:pt x="283" y="608"/>
                  <a:pt x="276" y="594"/>
                  <a:pt x="276" y="580"/>
                </a:cubicBezTo>
                <a:cubicBezTo>
                  <a:pt x="276" y="544"/>
                  <a:pt x="276" y="544"/>
                  <a:pt x="276" y="544"/>
                </a:cubicBezTo>
                <a:cubicBezTo>
                  <a:pt x="162" y="537"/>
                  <a:pt x="71" y="445"/>
                  <a:pt x="56" y="332"/>
                </a:cubicBezTo>
                <a:cubicBezTo>
                  <a:pt x="28" y="332"/>
                  <a:pt x="28" y="332"/>
                  <a:pt x="28" y="332"/>
                </a:cubicBezTo>
                <a:cubicBezTo>
                  <a:pt x="14" y="332"/>
                  <a:pt x="0" y="318"/>
                  <a:pt x="0" y="304"/>
                </a:cubicBezTo>
                <a:cubicBezTo>
                  <a:pt x="0" y="290"/>
                  <a:pt x="14" y="276"/>
                  <a:pt x="28" y="276"/>
                </a:cubicBezTo>
                <a:cubicBezTo>
                  <a:pt x="56" y="276"/>
                  <a:pt x="56" y="276"/>
                  <a:pt x="56" y="276"/>
                </a:cubicBezTo>
                <a:cubicBezTo>
                  <a:pt x="71" y="163"/>
                  <a:pt x="162" y="71"/>
                  <a:pt x="276" y="64"/>
                </a:cubicBezTo>
                <a:cubicBezTo>
                  <a:pt x="276" y="28"/>
                  <a:pt x="276" y="28"/>
                  <a:pt x="276" y="28"/>
                </a:cubicBezTo>
                <a:cubicBezTo>
                  <a:pt x="276" y="14"/>
                  <a:pt x="283" y="0"/>
                  <a:pt x="304" y="0"/>
                </a:cubicBezTo>
                <a:cubicBezTo>
                  <a:pt x="318" y="0"/>
                  <a:pt x="332" y="14"/>
                  <a:pt x="332" y="28"/>
                </a:cubicBezTo>
                <a:cubicBezTo>
                  <a:pt x="332" y="64"/>
                  <a:pt x="332" y="64"/>
                  <a:pt x="332" y="64"/>
                </a:cubicBezTo>
                <a:cubicBezTo>
                  <a:pt x="445" y="71"/>
                  <a:pt x="530" y="163"/>
                  <a:pt x="544" y="276"/>
                </a:cubicBezTo>
                <a:cubicBezTo>
                  <a:pt x="572" y="276"/>
                  <a:pt x="572" y="276"/>
                  <a:pt x="572" y="276"/>
                </a:cubicBezTo>
                <a:cubicBezTo>
                  <a:pt x="594" y="276"/>
                  <a:pt x="601" y="290"/>
                  <a:pt x="601" y="304"/>
                </a:cubicBezTo>
                <a:cubicBezTo>
                  <a:pt x="601" y="318"/>
                  <a:pt x="594" y="332"/>
                  <a:pt x="572" y="332"/>
                </a:cubicBezTo>
                <a:close/>
                <a:moveTo>
                  <a:pt x="431" y="276"/>
                </a:moveTo>
                <a:lnTo>
                  <a:pt x="431" y="276"/>
                </a:lnTo>
                <a:cubicBezTo>
                  <a:pt x="487" y="276"/>
                  <a:pt x="487" y="276"/>
                  <a:pt x="487" y="276"/>
                </a:cubicBezTo>
                <a:cubicBezTo>
                  <a:pt x="473" y="191"/>
                  <a:pt x="410" y="127"/>
                  <a:pt x="332" y="12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332" y="191"/>
                  <a:pt x="318" y="198"/>
                  <a:pt x="304" y="198"/>
                </a:cubicBezTo>
                <a:cubicBezTo>
                  <a:pt x="283" y="198"/>
                  <a:pt x="276" y="191"/>
                  <a:pt x="276" y="170"/>
                </a:cubicBezTo>
                <a:cubicBezTo>
                  <a:pt x="276" y="120"/>
                  <a:pt x="276" y="120"/>
                  <a:pt x="276" y="120"/>
                </a:cubicBezTo>
                <a:cubicBezTo>
                  <a:pt x="191" y="127"/>
                  <a:pt x="127" y="191"/>
                  <a:pt x="113" y="276"/>
                </a:cubicBezTo>
                <a:cubicBezTo>
                  <a:pt x="169" y="276"/>
                  <a:pt x="169" y="276"/>
                  <a:pt x="169" y="276"/>
                </a:cubicBezTo>
                <a:cubicBezTo>
                  <a:pt x="184" y="276"/>
                  <a:pt x="198" y="290"/>
                  <a:pt x="198" y="304"/>
                </a:cubicBezTo>
                <a:cubicBezTo>
                  <a:pt x="198" y="318"/>
                  <a:pt x="184" y="332"/>
                  <a:pt x="169" y="332"/>
                </a:cubicBezTo>
                <a:cubicBezTo>
                  <a:pt x="113" y="332"/>
                  <a:pt x="113" y="332"/>
                  <a:pt x="113" y="332"/>
                </a:cubicBezTo>
                <a:cubicBezTo>
                  <a:pt x="127" y="417"/>
                  <a:pt x="191" y="481"/>
                  <a:pt x="276" y="488"/>
                </a:cubicBezTo>
                <a:cubicBezTo>
                  <a:pt x="276" y="438"/>
                  <a:pt x="276" y="438"/>
                  <a:pt x="276" y="438"/>
                </a:cubicBezTo>
                <a:cubicBezTo>
                  <a:pt x="276" y="417"/>
                  <a:pt x="283" y="410"/>
                  <a:pt x="304" y="410"/>
                </a:cubicBezTo>
                <a:cubicBezTo>
                  <a:pt x="318" y="410"/>
                  <a:pt x="332" y="417"/>
                  <a:pt x="332" y="438"/>
                </a:cubicBezTo>
                <a:cubicBezTo>
                  <a:pt x="332" y="488"/>
                  <a:pt x="332" y="488"/>
                  <a:pt x="332" y="488"/>
                </a:cubicBezTo>
                <a:cubicBezTo>
                  <a:pt x="410" y="481"/>
                  <a:pt x="473" y="417"/>
                  <a:pt x="487" y="332"/>
                </a:cubicBezTo>
                <a:cubicBezTo>
                  <a:pt x="431" y="332"/>
                  <a:pt x="431" y="332"/>
                  <a:pt x="431" y="332"/>
                </a:cubicBezTo>
                <a:cubicBezTo>
                  <a:pt x="417" y="332"/>
                  <a:pt x="403" y="318"/>
                  <a:pt x="403" y="304"/>
                </a:cubicBezTo>
                <a:cubicBezTo>
                  <a:pt x="403" y="290"/>
                  <a:pt x="417" y="276"/>
                  <a:pt x="431" y="276"/>
                </a:cubicBezTo>
                <a:close/>
                <a:moveTo>
                  <a:pt x="304" y="332"/>
                </a:moveTo>
                <a:lnTo>
                  <a:pt x="304" y="332"/>
                </a:lnTo>
                <a:cubicBezTo>
                  <a:pt x="283" y="332"/>
                  <a:pt x="276" y="318"/>
                  <a:pt x="276" y="304"/>
                </a:cubicBezTo>
                <a:cubicBezTo>
                  <a:pt x="276" y="290"/>
                  <a:pt x="283" y="276"/>
                  <a:pt x="304" y="276"/>
                </a:cubicBezTo>
                <a:cubicBezTo>
                  <a:pt x="318" y="276"/>
                  <a:pt x="332" y="290"/>
                  <a:pt x="332" y="304"/>
                </a:cubicBezTo>
                <a:cubicBezTo>
                  <a:pt x="332" y="318"/>
                  <a:pt x="318" y="332"/>
                  <a:pt x="304" y="3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Workflow with solid fill" id="1400" name="Google Shape;1400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097" y="2061109"/>
            <a:ext cx="338206" cy="338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arth globe: Americas con relleno sólido" id="1401" name="Google Shape;1401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608" y="3965561"/>
            <a:ext cx="357188" cy="357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ntt Chart con relleno sólido" id="1402" name="Google Shape;1402;p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035" y="1370328"/>
            <a:ext cx="364331" cy="364331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153"/>
          <p:cNvSpPr txBox="1"/>
          <p:nvPr/>
        </p:nvSpPr>
        <p:spPr>
          <a:xfrm>
            <a:off x="922518" y="3431700"/>
            <a:ext cx="4647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Impacto y beneficios de la herramienta - Métricas</a:t>
            </a:r>
            <a:endParaRPr sz="1100"/>
          </a:p>
        </p:txBody>
      </p:sp>
      <p:sp>
        <p:nvSpPr>
          <p:cNvPr id="1404" name="Google Shape;1404;p153"/>
          <p:cNvSpPr txBox="1"/>
          <p:nvPr/>
        </p:nvSpPr>
        <p:spPr>
          <a:xfrm>
            <a:off x="922518" y="4082288"/>
            <a:ext cx="4647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Asuntos y consultas</a:t>
            </a:r>
            <a:endParaRPr sz="9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5" name="Google Shape;1405;p153"/>
          <p:cNvSpPr txBox="1"/>
          <p:nvPr/>
        </p:nvSpPr>
        <p:spPr>
          <a:xfrm>
            <a:off x="922518" y="2130525"/>
            <a:ext cx="4647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Diagrama de flujos operativos </a:t>
            </a:r>
            <a:endParaRPr sz="1100"/>
          </a:p>
        </p:txBody>
      </p:sp>
      <p:sp>
        <p:nvSpPr>
          <p:cNvPr id="1406" name="Google Shape;1406;p153"/>
          <p:cNvSpPr txBox="1"/>
          <p:nvPr/>
        </p:nvSpPr>
        <p:spPr>
          <a:xfrm>
            <a:off x="922518" y="2781113"/>
            <a:ext cx="4647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Estrategia de datos</a:t>
            </a:r>
            <a:endParaRPr sz="9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7" name="Google Shape;1407;p153"/>
          <p:cNvSpPr txBox="1"/>
          <p:nvPr/>
        </p:nvSpPr>
        <p:spPr>
          <a:xfrm>
            <a:off x="922518" y="1479938"/>
            <a:ext cx="4647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Demo y Timeline de avances</a:t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6" name="Google Shape;1806;p171" title="Funnel_de_Medición_del_impacto_Perfilador (1)_page-0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192" y="0"/>
            <a:ext cx="73458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7" name="Google Shape;1807;p171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s-419"/>
              <a:t>Dashboard</a:t>
            </a:r>
            <a:endParaRPr/>
          </a:p>
        </p:txBody>
      </p:sp>
      <p:sp>
        <p:nvSpPr>
          <p:cNvPr id="1808" name="Google Shape;1808;p171"/>
          <p:cNvSpPr txBox="1"/>
          <p:nvPr>
            <p:ph idx="2" type="body"/>
          </p:nvPr>
        </p:nvSpPr>
        <p:spPr>
          <a:xfrm>
            <a:off x="310750" y="788206"/>
            <a:ext cx="2142000" cy="3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b="1" lang="es-419" sz="1000"/>
              <a:t>Monitoreo y seguimiento</a:t>
            </a:r>
            <a:br>
              <a:rPr b="1" lang="es-419" sz="1000"/>
            </a:br>
            <a:r>
              <a:rPr b="1" lang="es-419" sz="1000"/>
              <a:t> de resultados</a:t>
            </a:r>
            <a:endParaRPr b="1" sz="1000"/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000"/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s-419" sz="1000"/>
              <a:t>Indicadores Clave</a:t>
            </a:r>
            <a:endParaRPr b="1" sz="1000"/>
          </a:p>
          <a:p>
            <a:pPr indent="-107950" lvl="0" marL="127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</a:pPr>
            <a:r>
              <a:rPr lang="es-419" sz="1000"/>
              <a:t>Awareness</a:t>
            </a:r>
            <a:endParaRPr sz="1000"/>
          </a:p>
          <a:p>
            <a:pPr indent="-107950" lvl="0" marL="127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</a:pPr>
            <a:r>
              <a:rPr lang="es-419" sz="1000"/>
              <a:t>Uso de la herramienta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127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</a:pPr>
            <a:r>
              <a:rPr lang="es-419" sz="1000"/>
              <a:t>Nivel de satisfacción 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127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</a:pPr>
            <a:r>
              <a:rPr lang="es-419" sz="1000"/>
              <a:t>Conversión </a:t>
            </a:r>
            <a:endParaRPr sz="1000"/>
          </a:p>
          <a:p>
            <a:pPr indent="-107950" lvl="0" marL="1270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"/>
              <a:buChar char="•"/>
            </a:pPr>
            <a:r>
              <a:rPr lang="es-419" sz="1000"/>
              <a:t>NPS</a:t>
            </a: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b="1" lang="es-419" sz="1000"/>
              <a:t>Fuentes de datos</a:t>
            </a:r>
            <a:endParaRPr b="1"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 sz="1000"/>
              <a:t>Clarity</a:t>
            </a: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 sz="1000"/>
              <a:t>Google Analytics</a:t>
            </a: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 sz="1000"/>
              <a:t>Typeform - DB Azure</a:t>
            </a: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 sz="1000"/>
              <a:t>CIP - SalesForce </a:t>
            </a:r>
            <a:br>
              <a:rPr lang="es-419" sz="1000"/>
            </a:b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 sz="1000"/>
          </a:p>
        </p:txBody>
      </p:sp>
      <p:pic>
        <p:nvPicPr>
          <p:cNvPr id="1809" name="Google Shape;1809;p171" title="QR IA Challenge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0475" y="2975825"/>
            <a:ext cx="1511276" cy="151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171"/>
          <p:cNvSpPr/>
          <p:nvPr/>
        </p:nvSpPr>
        <p:spPr>
          <a:xfrm>
            <a:off x="7600800" y="4494150"/>
            <a:ext cx="1065000" cy="252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/>
              <a:t>Ir al Dashboard</a:t>
            </a:r>
            <a:endParaRPr b="1" sz="9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p172"/>
          <p:cNvSpPr txBox="1"/>
          <p:nvPr>
            <p:ph idx="1" type="body"/>
          </p:nvPr>
        </p:nvSpPr>
        <p:spPr>
          <a:xfrm>
            <a:off x="329803" y="242900"/>
            <a:ext cx="64149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Piloto: </a:t>
            </a:r>
            <a:r>
              <a:rPr b="0" lang="es-419"/>
              <a:t>Caso de uso “Perfilador de ciencia de datos”</a:t>
            </a:r>
            <a:endParaRPr b="0"/>
          </a:p>
        </p:txBody>
      </p:sp>
      <p:pic>
        <p:nvPicPr>
          <p:cNvPr id="1816" name="Google Shape;1816;p172"/>
          <p:cNvPicPr preferRelativeResize="0"/>
          <p:nvPr/>
        </p:nvPicPr>
        <p:blipFill rotWithShape="1">
          <a:blip r:embed="rId3">
            <a:alphaModFix/>
          </a:blip>
          <a:srcRect b="27554" l="4062" r="84237" t="5484"/>
          <a:stretch/>
        </p:blipFill>
        <p:spPr>
          <a:xfrm>
            <a:off x="405925" y="851625"/>
            <a:ext cx="1042623" cy="3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2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18" name="Google Shape;1818;p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60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19" name="Google Shape;1819;p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29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20" name="Google Shape;1820;p172"/>
          <p:cNvSpPr txBox="1"/>
          <p:nvPr/>
        </p:nvSpPr>
        <p:spPr>
          <a:xfrm>
            <a:off x="-81500" y="4491075"/>
            <a:ext cx="231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el NPS</a:t>
            </a: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por asignación de programa e </a:t>
            </a: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integrar todas las modalidades en 1 solo perfilador.</a:t>
            </a:r>
            <a:endParaRPr b="1" i="0" sz="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1" name="Google Shape;1821;p172"/>
          <p:cNvPicPr preferRelativeResize="0"/>
          <p:nvPr/>
        </p:nvPicPr>
        <p:blipFill rotWithShape="1">
          <a:blip r:embed="rId3">
            <a:alphaModFix/>
          </a:blip>
          <a:srcRect b="37246" l="15759" r="70333" t="5486"/>
          <a:stretch/>
        </p:blipFill>
        <p:spPr>
          <a:xfrm>
            <a:off x="1448550" y="851625"/>
            <a:ext cx="1239250" cy="270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172"/>
          <p:cNvSpPr/>
          <p:nvPr/>
        </p:nvSpPr>
        <p:spPr>
          <a:xfrm>
            <a:off x="1414600" y="1250500"/>
            <a:ext cx="1273200" cy="78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3" name="Google Shape;1823;p172" title="Perfilador Brief.png"/>
          <p:cNvPicPr preferRelativeResize="0"/>
          <p:nvPr/>
        </p:nvPicPr>
        <p:blipFill rotWithShape="1">
          <a:blip r:embed="rId7">
            <a:alphaModFix/>
          </a:blip>
          <a:srcRect b="0" l="0" r="3521" t="15732"/>
          <a:stretch/>
        </p:blipFill>
        <p:spPr>
          <a:xfrm>
            <a:off x="1159650" y="1250500"/>
            <a:ext cx="1969450" cy="9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172"/>
          <p:cNvPicPr preferRelativeResize="0"/>
          <p:nvPr/>
        </p:nvPicPr>
        <p:blipFill rotWithShape="1">
          <a:blip r:embed="rId3">
            <a:alphaModFix/>
          </a:blip>
          <a:srcRect b="29351" l="27953" r="55092" t="32589"/>
          <a:stretch/>
        </p:blipFill>
        <p:spPr>
          <a:xfrm>
            <a:off x="2534975" y="2133225"/>
            <a:ext cx="1510800" cy="17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172"/>
          <p:cNvPicPr preferRelativeResize="0"/>
          <p:nvPr/>
        </p:nvPicPr>
        <p:blipFill rotWithShape="1">
          <a:blip r:embed="rId8">
            <a:alphaModFix/>
          </a:blip>
          <a:srcRect b="0" l="11337" r="21732" t="14799"/>
          <a:stretch/>
        </p:blipFill>
        <p:spPr>
          <a:xfrm>
            <a:off x="2390698" y="3932600"/>
            <a:ext cx="1510800" cy="108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172"/>
          <p:cNvPicPr preferRelativeResize="0"/>
          <p:nvPr/>
        </p:nvPicPr>
        <p:blipFill rotWithShape="1">
          <a:blip r:embed="rId3">
            <a:alphaModFix/>
          </a:blip>
          <a:srcRect b="33400" l="41481" r="42421" t="5482"/>
          <a:stretch/>
        </p:blipFill>
        <p:spPr>
          <a:xfrm>
            <a:off x="3740225" y="851625"/>
            <a:ext cx="1434475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7" name="Google Shape;1827;p172"/>
          <p:cNvSpPr/>
          <p:nvPr/>
        </p:nvSpPr>
        <p:spPr>
          <a:xfrm>
            <a:off x="3740225" y="1250500"/>
            <a:ext cx="1358100" cy="64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8" name="Google Shape;1828;p172"/>
          <p:cNvPicPr preferRelativeResize="0"/>
          <p:nvPr/>
        </p:nvPicPr>
        <p:blipFill rotWithShape="1">
          <a:blip r:embed="rId3">
            <a:alphaModFix/>
          </a:blip>
          <a:srcRect b="29349" l="55627" r="31849" t="5486"/>
          <a:stretch/>
        </p:blipFill>
        <p:spPr>
          <a:xfrm>
            <a:off x="5000900" y="851625"/>
            <a:ext cx="1115851" cy="308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Google Shape;1829;p172"/>
          <p:cNvPicPr preferRelativeResize="0"/>
          <p:nvPr/>
        </p:nvPicPr>
        <p:blipFill rotWithShape="1">
          <a:blip r:embed="rId9">
            <a:alphaModFix/>
          </a:blip>
          <a:srcRect b="2024" l="0" r="0" t="2024"/>
          <a:stretch/>
        </p:blipFill>
        <p:spPr>
          <a:xfrm>
            <a:off x="5329665" y="3975669"/>
            <a:ext cx="458400" cy="99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30" name="Google Shape;1830;p1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15938" y="3932601"/>
            <a:ext cx="685786" cy="108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172"/>
          <p:cNvPicPr preferRelativeResize="0"/>
          <p:nvPr/>
        </p:nvPicPr>
        <p:blipFill rotWithShape="1">
          <a:blip r:embed="rId3">
            <a:alphaModFix/>
          </a:blip>
          <a:srcRect b="6765" l="68150" r="19327" t="5484"/>
          <a:stretch/>
        </p:blipFill>
        <p:spPr>
          <a:xfrm>
            <a:off x="6116750" y="851625"/>
            <a:ext cx="1115851" cy="414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7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84975" y="1339951"/>
            <a:ext cx="1434600" cy="78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33" name="Google Shape;1833;p172"/>
          <p:cNvPicPr preferRelativeResize="0"/>
          <p:nvPr/>
        </p:nvPicPr>
        <p:blipFill rotWithShape="1">
          <a:blip r:embed="rId3">
            <a:alphaModFix/>
          </a:blip>
          <a:srcRect b="27554" l="80069" r="3832" t="5484"/>
          <a:stretch/>
        </p:blipFill>
        <p:spPr>
          <a:xfrm>
            <a:off x="7179000" y="851625"/>
            <a:ext cx="1434475" cy="316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834" name="Google Shape;1834;p172"/>
          <p:cNvSpPr/>
          <p:nvPr/>
        </p:nvSpPr>
        <p:spPr>
          <a:xfrm>
            <a:off x="5947000" y="1233525"/>
            <a:ext cx="1434600" cy="64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5" name="Google Shape;1835;p172" title="Agilidad en Generación de Contenido con IA - Frame 1.jpg"/>
          <p:cNvPicPr preferRelativeResize="0"/>
          <p:nvPr/>
        </p:nvPicPr>
        <p:blipFill rotWithShape="1">
          <a:blip r:embed="rId12">
            <a:alphaModFix/>
          </a:blip>
          <a:srcRect b="0" l="0" r="29108" t="0"/>
          <a:stretch/>
        </p:blipFill>
        <p:spPr>
          <a:xfrm>
            <a:off x="6189975" y="1348550"/>
            <a:ext cx="1042624" cy="1023915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172"/>
          <p:cNvSpPr/>
          <p:nvPr/>
        </p:nvSpPr>
        <p:spPr>
          <a:xfrm rot="-5400000">
            <a:off x="7318588" y="2403400"/>
            <a:ext cx="1002900" cy="8688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CCFF33">
              <a:alpha val="19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Google Shape;1841;p173"/>
          <p:cNvPicPr preferRelativeResize="0"/>
          <p:nvPr/>
        </p:nvPicPr>
        <p:blipFill rotWithShape="1">
          <a:blip r:embed="rId3">
            <a:alphaModFix/>
          </a:blip>
          <a:srcRect b="42900" l="83514" r="8715" t="38618"/>
          <a:stretch/>
        </p:blipFill>
        <p:spPr>
          <a:xfrm>
            <a:off x="8299175" y="0"/>
            <a:ext cx="692426" cy="87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842" name="Google Shape;1842;p173"/>
          <p:cNvSpPr txBox="1"/>
          <p:nvPr>
            <p:ph idx="1" type="body"/>
          </p:nvPr>
        </p:nvSpPr>
        <p:spPr>
          <a:xfrm>
            <a:off x="329806" y="292895"/>
            <a:ext cx="2199300" cy="335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Reflexión de Impacto</a:t>
            </a:r>
            <a:endParaRPr/>
          </a:p>
        </p:txBody>
      </p:sp>
      <p:sp>
        <p:nvSpPr>
          <p:cNvPr id="1843" name="Google Shape;1843;p173"/>
          <p:cNvSpPr txBox="1"/>
          <p:nvPr>
            <p:ph idx="2" type="body"/>
          </p:nvPr>
        </p:nvSpPr>
        <p:spPr>
          <a:xfrm>
            <a:off x="386955" y="635795"/>
            <a:ext cx="2142000" cy="142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s-419" sz="1500"/>
              <a:t>Testimoniales de uso</a:t>
            </a:r>
            <a:br>
              <a:rPr lang="es-419"/>
            </a:br>
            <a:r>
              <a:rPr lang="es-419"/>
              <a:t>Retroalimentación directa desde los asesores y clientes, con un buen nivel de satisfacción</a:t>
            </a:r>
            <a:br>
              <a:rPr lang="es-419"/>
            </a:br>
            <a:br>
              <a:rPr lang="es-419"/>
            </a:br>
            <a:r>
              <a:rPr b="1" lang="es-419"/>
              <a:t>Fuente: Líder Nelly Estrada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4" name="Google Shape;1844;p1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7975" y="1031013"/>
            <a:ext cx="5122826" cy="369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173" title="imagen (2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8536" y="1283687"/>
            <a:ext cx="4901700" cy="2097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174"/>
          <p:cNvSpPr txBox="1"/>
          <p:nvPr>
            <p:ph idx="1" type="body"/>
          </p:nvPr>
        </p:nvSpPr>
        <p:spPr>
          <a:xfrm>
            <a:off x="329806" y="292895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s-419"/>
              <a:t>Eficiencias logradas</a:t>
            </a:r>
            <a:endParaRPr/>
          </a:p>
        </p:txBody>
      </p:sp>
      <p:sp>
        <p:nvSpPr>
          <p:cNvPr id="1851" name="Google Shape;1851;p174"/>
          <p:cNvSpPr txBox="1"/>
          <p:nvPr/>
        </p:nvSpPr>
        <p:spPr>
          <a:xfrm>
            <a:off x="3625525" y="1895750"/>
            <a:ext cx="21993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Generación de insights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a partir de la información de la herramienta </a:t>
            </a: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 tiempo real</a:t>
            </a:r>
            <a:endParaRPr b="0" i="0" sz="9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2" name="Google Shape;1852;p174"/>
          <p:cNvSpPr/>
          <p:nvPr/>
        </p:nvSpPr>
        <p:spPr>
          <a:xfrm>
            <a:off x="3173344" y="292750"/>
            <a:ext cx="1643400" cy="16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54000" lIns="54000" spcFirstLastPara="1" rIns="54000" wrap="square" tIns="540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s-419" sz="9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Impacto de la Herramienta</a:t>
            </a:r>
            <a:endParaRPr b="1" i="0" sz="9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3" name="Google Shape;1853;p174"/>
          <p:cNvSpPr txBox="1"/>
          <p:nvPr/>
        </p:nvSpPr>
        <p:spPr>
          <a:xfrm>
            <a:off x="6275700" y="1832975"/>
            <a:ext cx="24240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 en la Experiencia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del 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Usuario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(versión movile)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Perfilamiento con </a:t>
            </a:r>
            <a:b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base en Inteligencia Artificial</a:t>
            </a:r>
            <a:endParaRPr b="1" i="0" sz="9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54" name="Google Shape;1854;p174"/>
          <p:cNvCxnSpPr/>
          <p:nvPr/>
        </p:nvCxnSpPr>
        <p:spPr>
          <a:xfrm>
            <a:off x="3173359" y="2612676"/>
            <a:ext cx="5137200" cy="0"/>
          </a:xfrm>
          <a:prstGeom prst="straightConnector1">
            <a:avLst/>
          </a:prstGeom>
          <a:noFill/>
          <a:ln cap="flat" cmpd="sng" w="9525">
            <a:solidFill>
              <a:srgbClr val="02C1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55" name="Google Shape;1855;p174"/>
          <p:cNvSpPr txBox="1"/>
          <p:nvPr/>
        </p:nvSpPr>
        <p:spPr>
          <a:xfrm>
            <a:off x="3651074" y="2957637"/>
            <a:ext cx="21219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Optimización en tiempo de inscripción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al incorporarlo  en los proceso de SalesForce</a:t>
            </a:r>
            <a:endParaRPr b="0" i="0" sz="9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6" name="Google Shape;1856;p174"/>
          <p:cNvSpPr txBox="1"/>
          <p:nvPr/>
        </p:nvSpPr>
        <p:spPr>
          <a:xfrm>
            <a:off x="3666151" y="3841325"/>
            <a:ext cx="21870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Análisis de </a:t>
            </a: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eficiencias en ROI</a:t>
            </a:r>
            <a:b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(Análisis en proceso)</a:t>
            </a:r>
            <a:endParaRPr b="1" i="0" sz="9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7" name="Google Shape;1857;p174"/>
          <p:cNvSpPr txBox="1"/>
          <p:nvPr/>
        </p:nvSpPr>
        <p:spPr>
          <a:xfrm>
            <a:off x="6272575" y="2957625"/>
            <a:ext cx="24240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Documentación del proceso a través de un </a:t>
            </a: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“Manual de Operación”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 para replicarse en otras temáticas, ej. Liderazgo</a:t>
            </a:r>
            <a:endParaRPr b="0" i="0" sz="9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8" name="Google Shape;1858;p174"/>
          <p:cNvSpPr txBox="1"/>
          <p:nvPr/>
        </p:nvSpPr>
        <p:spPr>
          <a:xfrm>
            <a:off x="6286204" y="3841333"/>
            <a:ext cx="21870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 en el NPS, 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en la asignación de programa inicial </a:t>
            </a:r>
            <a:b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(Hipótesis por validar)</a:t>
            </a:r>
            <a:endParaRPr b="0" i="0" sz="9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9" name="Google Shape;1859;p174"/>
          <p:cNvSpPr txBox="1"/>
          <p:nvPr/>
        </p:nvSpPr>
        <p:spPr>
          <a:xfrm>
            <a:off x="3268558" y="1808344"/>
            <a:ext cx="26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0" name="Google Shape;1860;p174"/>
          <p:cNvCxnSpPr/>
          <p:nvPr/>
        </p:nvCxnSpPr>
        <p:spPr>
          <a:xfrm>
            <a:off x="3173359" y="3499746"/>
            <a:ext cx="5137200" cy="0"/>
          </a:xfrm>
          <a:prstGeom prst="straightConnector1">
            <a:avLst/>
          </a:prstGeom>
          <a:noFill/>
          <a:ln cap="flat" cmpd="sng" w="9525">
            <a:solidFill>
              <a:srgbClr val="02C1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61" name="Google Shape;1861;p174"/>
          <p:cNvSpPr/>
          <p:nvPr/>
        </p:nvSpPr>
        <p:spPr>
          <a:xfrm>
            <a:off x="73706" y="719588"/>
            <a:ext cx="450000" cy="1641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2" name="Google Shape;1862;p174"/>
          <p:cNvSpPr txBox="1"/>
          <p:nvPr/>
        </p:nvSpPr>
        <p:spPr>
          <a:xfrm>
            <a:off x="5916305" y="1705294"/>
            <a:ext cx="1944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3" name="Google Shape;1863;p174"/>
          <p:cNvSpPr txBox="1"/>
          <p:nvPr/>
        </p:nvSpPr>
        <p:spPr>
          <a:xfrm>
            <a:off x="3268558" y="2886704"/>
            <a:ext cx="26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⚡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174"/>
          <p:cNvSpPr txBox="1"/>
          <p:nvPr/>
        </p:nvSpPr>
        <p:spPr>
          <a:xfrm>
            <a:off x="3268547" y="3755875"/>
            <a:ext cx="382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🏁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174"/>
          <p:cNvSpPr txBox="1"/>
          <p:nvPr/>
        </p:nvSpPr>
        <p:spPr>
          <a:xfrm>
            <a:off x="5913171" y="2893550"/>
            <a:ext cx="2814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⚡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174"/>
          <p:cNvSpPr txBox="1"/>
          <p:nvPr/>
        </p:nvSpPr>
        <p:spPr>
          <a:xfrm>
            <a:off x="5913180" y="3762731"/>
            <a:ext cx="1944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🏁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7" name="Google Shape;1867;p174"/>
          <p:cNvGrpSpPr/>
          <p:nvPr/>
        </p:nvGrpSpPr>
        <p:grpSpPr>
          <a:xfrm>
            <a:off x="8632950" y="4525018"/>
            <a:ext cx="281475" cy="228524"/>
            <a:chOff x="11510600" y="6033351"/>
            <a:chExt cx="375300" cy="304699"/>
          </a:xfrm>
        </p:grpSpPr>
        <p:sp>
          <p:nvSpPr>
            <p:cNvPr id="1868" name="Google Shape;1868;p174"/>
            <p:cNvSpPr/>
            <p:nvPr/>
          </p:nvSpPr>
          <p:spPr>
            <a:xfrm>
              <a:off x="11510600" y="6034150"/>
              <a:ext cx="375300" cy="303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9" name="Google Shape;1869;p1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11648513" y="6099826"/>
              <a:ext cx="303826" cy="170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0" name="Google Shape;1870;p174"/>
          <p:cNvSpPr txBox="1"/>
          <p:nvPr/>
        </p:nvSpPr>
        <p:spPr>
          <a:xfrm>
            <a:off x="264533" y="1808344"/>
            <a:ext cx="26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174"/>
          <p:cNvSpPr txBox="1"/>
          <p:nvPr/>
        </p:nvSpPr>
        <p:spPr>
          <a:xfrm>
            <a:off x="248621" y="2429500"/>
            <a:ext cx="2814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⚡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174"/>
          <p:cNvSpPr txBox="1"/>
          <p:nvPr/>
        </p:nvSpPr>
        <p:spPr>
          <a:xfrm>
            <a:off x="248625" y="2993875"/>
            <a:ext cx="2814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🏁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174"/>
          <p:cNvSpPr txBox="1"/>
          <p:nvPr/>
        </p:nvSpPr>
        <p:spPr>
          <a:xfrm>
            <a:off x="687389" y="1881192"/>
            <a:ext cx="2147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REALIZADO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4" name="Google Shape;1874;p174"/>
          <p:cNvSpPr txBox="1"/>
          <p:nvPr/>
        </p:nvSpPr>
        <p:spPr>
          <a:xfrm>
            <a:off x="687389" y="2495492"/>
            <a:ext cx="2147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 PROCESO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5" name="Google Shape;1875;p174"/>
          <p:cNvSpPr txBox="1"/>
          <p:nvPr/>
        </p:nvSpPr>
        <p:spPr>
          <a:xfrm>
            <a:off x="687389" y="3059867"/>
            <a:ext cx="2147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IMPACTO LARGO PLAZO</a:t>
            </a:r>
            <a:endParaRPr b="0" i="0" sz="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6" name="Google Shape;1876;p174"/>
          <p:cNvSpPr txBox="1"/>
          <p:nvPr/>
        </p:nvSpPr>
        <p:spPr>
          <a:xfrm>
            <a:off x="3650825" y="1022425"/>
            <a:ext cx="21993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Agilización del proceso de venta - 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Disminución del 30% en</a:t>
            </a:r>
            <a:r>
              <a:rPr lang="es-419" sz="9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casos ambiguos durante la perfilación</a:t>
            </a:r>
            <a:endParaRPr b="0" i="0" sz="9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7" name="Google Shape;1877;p174"/>
          <p:cNvSpPr txBox="1"/>
          <p:nvPr/>
        </p:nvSpPr>
        <p:spPr>
          <a:xfrm>
            <a:off x="3268558" y="962644"/>
            <a:ext cx="26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✅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78" name="Google Shape;1878;p174"/>
          <p:cNvPicPr preferRelativeResize="0"/>
          <p:nvPr/>
        </p:nvPicPr>
        <p:blipFill rotWithShape="1">
          <a:blip r:embed="rId4">
            <a:alphaModFix/>
          </a:blip>
          <a:srcRect b="42900" l="83514" r="8715" t="38618"/>
          <a:stretch/>
        </p:blipFill>
        <p:spPr>
          <a:xfrm>
            <a:off x="8299175" y="0"/>
            <a:ext cx="692426" cy="87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175"/>
          <p:cNvSpPr/>
          <p:nvPr/>
        </p:nvSpPr>
        <p:spPr>
          <a:xfrm>
            <a:off x="311700" y="333850"/>
            <a:ext cx="2409900" cy="279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s-419" sz="2100">
                <a:solidFill>
                  <a:schemeClr val="lt1"/>
                </a:solidFill>
              </a:rPr>
              <a:t>ANEXOS</a:t>
            </a:r>
            <a:br>
              <a:rPr b="1" lang="es-419" sz="2100">
                <a:solidFill>
                  <a:schemeClr val="lt1"/>
                </a:solidFill>
              </a:rPr>
            </a:br>
            <a:endParaRPr b="1" sz="21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es-419" sz="1900" u="none" cap="none" strike="noStrike">
                <a:solidFill>
                  <a:schemeClr val="lt1"/>
                </a:solidFill>
              </a:rPr>
              <a:t>Herramienta de Perfilamiento con IA para programas de</a:t>
            </a:r>
            <a:br>
              <a:rPr i="0" lang="es-419" sz="1900" u="none" cap="none" strike="noStrike">
                <a:solidFill>
                  <a:schemeClr val="lt1"/>
                </a:solidFill>
              </a:rPr>
            </a:br>
            <a:r>
              <a:rPr i="0" lang="es-419" sz="1900" u="none" cap="none" strike="noStrike">
                <a:solidFill>
                  <a:schemeClr val="lt1"/>
                </a:solidFill>
              </a:rPr>
              <a:t>Data Scien</a:t>
            </a:r>
            <a:r>
              <a:rPr lang="es-419" sz="1900">
                <a:solidFill>
                  <a:schemeClr val="lt1"/>
                </a:solidFill>
              </a:rPr>
              <a:t>ce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175"/>
          <p:cNvSpPr/>
          <p:nvPr/>
        </p:nvSpPr>
        <p:spPr>
          <a:xfrm>
            <a:off x="311697" y="3973888"/>
            <a:ext cx="930000" cy="46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Sesión</a:t>
            </a:r>
            <a:br>
              <a:rPr b="1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419">
                <a:solidFill>
                  <a:schemeClr val="lt1"/>
                </a:solidFill>
              </a:rPr>
              <a:t>21</a:t>
            </a:r>
            <a:r>
              <a:rPr b="1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/04/25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1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Ligas a PP</a:t>
            </a:r>
            <a:endParaRPr/>
          </a:p>
        </p:txBody>
      </p:sp>
      <p:sp>
        <p:nvSpPr>
          <p:cNvPr id="1890" name="Google Shape;1890;p1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3"/>
              </a:rPr>
              <a:t>Perfilador y Chabot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4"/>
              </a:rPr>
              <a:t>Herramienta de Perfilamiento_Documentación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5"/>
              </a:rPr>
              <a:t>Kick off U4P - Perfilador y Chabot 1 (1)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6"/>
              </a:rPr>
              <a:t>Presentación Modelo de Gestión - VEC 050325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7"/>
              </a:rPr>
              <a:t>Proyectos Next: Avances Perfilador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8"/>
              </a:rPr>
              <a:t>Perfilador Brief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77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Timeline de Implementación del Perfilador</a:t>
            </a:r>
            <a:endParaRPr>
              <a:highlight>
                <a:schemeClr val="lt1"/>
              </a:highlight>
            </a:endParaRPr>
          </a:p>
        </p:txBody>
      </p:sp>
      <p:grpSp>
        <p:nvGrpSpPr>
          <p:cNvPr id="1897" name="Google Shape;1897;p177"/>
          <p:cNvGrpSpPr/>
          <p:nvPr/>
        </p:nvGrpSpPr>
        <p:grpSpPr>
          <a:xfrm>
            <a:off x="-64011" y="2310046"/>
            <a:ext cx="2134827" cy="1735153"/>
            <a:chOff x="3382839" y="1852846"/>
            <a:chExt cx="2134827" cy="1735153"/>
          </a:xfrm>
        </p:grpSpPr>
        <p:sp>
          <p:nvSpPr>
            <p:cNvPr id="1898" name="Google Shape;1898;p177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177"/>
            <p:cNvSpPr txBox="1"/>
            <p:nvPr/>
          </p:nvSpPr>
          <p:spPr>
            <a:xfrm>
              <a:off x="3382839" y="3216600"/>
              <a:ext cx="6927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s-419" sz="1200">
                  <a:latin typeface="Roboto"/>
                  <a:ea typeface="Roboto"/>
                  <a:cs typeface="Roboto"/>
                  <a:sym typeface="Roboto"/>
                </a:rPr>
                <a:t>27 Feb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00" name="Google Shape;1900;p177"/>
            <p:cNvSpPr txBox="1"/>
            <p:nvPr/>
          </p:nvSpPr>
          <p:spPr>
            <a:xfrm>
              <a:off x="3386766" y="1852846"/>
              <a:ext cx="21309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800">
                  <a:latin typeface="Roboto"/>
                  <a:ea typeface="Roboto"/>
                  <a:cs typeface="Roboto"/>
                  <a:sym typeface="Roboto"/>
                </a:rPr>
                <a:t>✅ 2do Focus Group con usuarios reales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-419" sz="800">
                  <a:latin typeface="Roboto"/>
                  <a:ea typeface="Roboto"/>
                  <a:cs typeface="Roboto"/>
                  <a:sym typeface="Roboto"/>
                </a:rPr>
                <a:t>Feedback de la herramienta y validación con usuarios de perfil técnico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901" name="Google Shape;1901;p177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1902" name="Google Shape;1902;p177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903" name="Google Shape;1903;p177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1904" name="Google Shape;1904;p177"/>
          <p:cNvGrpSpPr/>
          <p:nvPr/>
        </p:nvGrpSpPr>
        <p:grpSpPr>
          <a:xfrm>
            <a:off x="970937" y="3159799"/>
            <a:ext cx="1928214" cy="1744203"/>
            <a:chOff x="1828187" y="2702599"/>
            <a:chExt cx="1928214" cy="1744203"/>
          </a:xfrm>
        </p:grpSpPr>
        <p:sp>
          <p:nvSpPr>
            <p:cNvPr id="1905" name="Google Shape;1905;p177"/>
            <p:cNvSpPr/>
            <p:nvPr/>
          </p:nvSpPr>
          <p:spPr>
            <a:xfrm>
              <a:off x="2191011" y="3079475"/>
              <a:ext cx="1294800" cy="133500"/>
            </a:xfrm>
            <a:prstGeom prst="rect">
              <a:avLst/>
            </a:prstGeom>
            <a:solidFill>
              <a:srgbClr val="0942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177"/>
            <p:cNvSpPr txBox="1"/>
            <p:nvPr/>
          </p:nvSpPr>
          <p:spPr>
            <a:xfrm>
              <a:off x="1828187" y="2702599"/>
              <a:ext cx="962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b="1" lang="es-419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3 Mar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07" name="Google Shape;1907;p177"/>
            <p:cNvSpPr txBox="1"/>
            <p:nvPr/>
          </p:nvSpPr>
          <p:spPr>
            <a:xfrm>
              <a:off x="2073401" y="3503002"/>
              <a:ext cx="16830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✅ Validación final de equipo Académico y Comercial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s-419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Visto bueno de ambas áreas para implementar la herramienta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908" name="Google Shape;1908;p177"/>
            <p:cNvGrpSpPr/>
            <p:nvPr/>
          </p:nvGrpSpPr>
          <p:grpSpPr>
            <a:xfrm rot="10800000">
              <a:off x="2149293" y="3079467"/>
              <a:ext cx="92400" cy="411825"/>
              <a:chOff x="2072481" y="2563700"/>
              <a:chExt cx="92400" cy="411825"/>
            </a:xfrm>
          </p:grpSpPr>
          <p:cxnSp>
            <p:nvCxnSpPr>
              <p:cNvPr id="1909" name="Google Shape;1909;p177"/>
              <p:cNvCxnSpPr/>
              <p:nvPr/>
            </p:nvCxnSpPr>
            <p:spPr>
              <a:xfrm>
                <a:off x="2118681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910" name="Google Shape;1910;p177"/>
              <p:cNvSpPr/>
              <p:nvPr/>
            </p:nvSpPr>
            <p:spPr>
              <a:xfrm>
                <a:off x="2072481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11" name="Google Shape;1911;p177"/>
          <p:cNvGrpSpPr/>
          <p:nvPr/>
        </p:nvGrpSpPr>
        <p:grpSpPr>
          <a:xfrm>
            <a:off x="2296994" y="2310046"/>
            <a:ext cx="2004622" cy="1735159"/>
            <a:chOff x="3154244" y="1852846"/>
            <a:chExt cx="2004622" cy="1735159"/>
          </a:xfrm>
        </p:grpSpPr>
        <p:sp>
          <p:nvSpPr>
            <p:cNvPr id="1912" name="Google Shape;1912;p177"/>
            <p:cNvSpPr/>
            <p:nvPr/>
          </p:nvSpPr>
          <p:spPr>
            <a:xfrm>
              <a:off x="3485717" y="3079475"/>
              <a:ext cx="1294800" cy="133500"/>
            </a:xfrm>
            <a:prstGeom prst="rect">
              <a:avLst/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177"/>
            <p:cNvSpPr txBox="1"/>
            <p:nvPr/>
          </p:nvSpPr>
          <p:spPr>
            <a:xfrm>
              <a:off x="3154244" y="3216605"/>
              <a:ext cx="9537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s-419" sz="1200">
                  <a:latin typeface="Roboto"/>
                  <a:ea typeface="Roboto"/>
                  <a:cs typeface="Roboto"/>
                  <a:sym typeface="Roboto"/>
                </a:rPr>
                <a:t>10 Mar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14" name="Google Shape;1914;p177"/>
            <p:cNvSpPr txBox="1"/>
            <p:nvPr/>
          </p:nvSpPr>
          <p:spPr>
            <a:xfrm>
              <a:off x="3386766" y="1852846"/>
              <a:ext cx="17721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✅ Implementación inicial con 2 líderes y sus equipos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s-419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Participan: Ana Laura León,  y Nelly Estrada</a:t>
              </a:r>
              <a:endParaRPr b="1" sz="8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915" name="Google Shape;1915;p177"/>
            <p:cNvGrpSpPr/>
            <p:nvPr/>
          </p:nvGrpSpPr>
          <p:grpSpPr>
            <a:xfrm>
              <a:off x="3435870" y="2800065"/>
              <a:ext cx="92400" cy="411825"/>
              <a:chOff x="845575" y="2563700"/>
              <a:chExt cx="92400" cy="411825"/>
            </a:xfrm>
          </p:grpSpPr>
          <p:sp>
            <p:nvSpPr>
              <p:cNvPr id="1916" name="Google Shape;1916;p177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1917" name="Google Shape;1917;p177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1918" name="Google Shape;1918;p177"/>
          <p:cNvSpPr/>
          <p:nvPr/>
        </p:nvSpPr>
        <p:spPr>
          <a:xfrm>
            <a:off x="3923052" y="3536598"/>
            <a:ext cx="1294800" cy="133500"/>
          </a:xfrm>
          <a:prstGeom prst="rect">
            <a:avLst/>
          </a:prstGeom>
          <a:solidFill>
            <a:srgbClr val="0942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19" name="Google Shape;1919;p177"/>
          <p:cNvGrpSpPr/>
          <p:nvPr/>
        </p:nvGrpSpPr>
        <p:grpSpPr>
          <a:xfrm rot="10800000">
            <a:off x="3879990" y="3536516"/>
            <a:ext cx="92400" cy="411825"/>
            <a:chOff x="2070100" y="2563700"/>
            <a:chExt cx="92400" cy="411825"/>
          </a:xfrm>
        </p:grpSpPr>
        <p:cxnSp>
          <p:nvCxnSpPr>
            <p:cNvPr id="1920" name="Google Shape;1920;p177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21" name="Google Shape;1921;p177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2" name="Google Shape;1922;p177"/>
          <p:cNvSpPr txBox="1"/>
          <p:nvPr/>
        </p:nvSpPr>
        <p:spPr>
          <a:xfrm>
            <a:off x="3555825" y="3159731"/>
            <a:ext cx="1113600" cy="1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4 Mar - TBD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3" name="Google Shape;1923;p177"/>
          <p:cNvSpPr txBox="1"/>
          <p:nvPr/>
        </p:nvSpPr>
        <p:spPr>
          <a:xfrm>
            <a:off x="3807825" y="3960114"/>
            <a:ext cx="1683000" cy="22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⚠️ Desarrollo de 2da Temática en “Liderazgo”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 trabaja una nueva versión </a:t>
            </a:r>
            <a:br>
              <a:rPr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del perfilador, siguiendo la metodología anterior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4" name="Google Shape;1924;p177"/>
          <p:cNvSpPr/>
          <p:nvPr/>
        </p:nvSpPr>
        <p:spPr>
          <a:xfrm>
            <a:off x="5217723" y="3536598"/>
            <a:ext cx="1294800" cy="13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25" name="Google Shape;1925;p177"/>
          <p:cNvGrpSpPr/>
          <p:nvPr/>
        </p:nvGrpSpPr>
        <p:grpSpPr>
          <a:xfrm>
            <a:off x="5174014" y="3257259"/>
            <a:ext cx="92400" cy="411825"/>
            <a:chOff x="845575" y="2563700"/>
            <a:chExt cx="92400" cy="411825"/>
          </a:xfrm>
        </p:grpSpPr>
        <p:cxnSp>
          <p:nvCxnSpPr>
            <p:cNvPr id="1926" name="Google Shape;1926;p177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27" name="Google Shape;1927;p177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8" name="Google Shape;1928;p177"/>
          <p:cNvSpPr txBox="1"/>
          <p:nvPr/>
        </p:nvSpPr>
        <p:spPr>
          <a:xfrm>
            <a:off x="4850362" y="3673725"/>
            <a:ext cx="9789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21 Abr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9" name="Google Shape;1929;p177"/>
          <p:cNvSpPr txBox="1"/>
          <p:nvPr/>
        </p:nvSpPr>
        <p:spPr>
          <a:xfrm>
            <a:off x="5121131" y="2252850"/>
            <a:ext cx="19281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⚠️ Creación de dashboard 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-419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Monitoreo del impacto del proyecto a través de un dashboard con los datos solicitados por las áreas involucradas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0" name="Google Shape;1930;p177"/>
          <p:cNvSpPr/>
          <p:nvPr/>
        </p:nvSpPr>
        <p:spPr>
          <a:xfrm>
            <a:off x="6512587" y="3536675"/>
            <a:ext cx="1776600" cy="13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31" name="Google Shape;1931;p177"/>
          <p:cNvGrpSpPr/>
          <p:nvPr/>
        </p:nvGrpSpPr>
        <p:grpSpPr>
          <a:xfrm rot="10800000">
            <a:off x="6470971" y="3536667"/>
            <a:ext cx="92400" cy="411825"/>
            <a:chOff x="2070100" y="2563700"/>
            <a:chExt cx="92400" cy="411825"/>
          </a:xfrm>
        </p:grpSpPr>
        <p:cxnSp>
          <p:nvCxnSpPr>
            <p:cNvPr id="1932" name="Google Shape;1932;p177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33" name="Google Shape;1933;p177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34" name="Google Shape;1934;p177"/>
          <p:cNvSpPr txBox="1"/>
          <p:nvPr/>
        </p:nvSpPr>
        <p:spPr>
          <a:xfrm>
            <a:off x="6032441" y="3045496"/>
            <a:ext cx="1423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12 Mar - 12 May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5" name="Google Shape;1935;p177"/>
          <p:cNvSpPr txBox="1"/>
          <p:nvPr/>
        </p:nvSpPr>
        <p:spPr>
          <a:xfrm>
            <a:off x="6032442" y="4010202"/>
            <a:ext cx="16830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⚠️ Levantamiento de requerimientos, desarrollo e implementación de SalesForce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800">
                <a:latin typeface="Roboto"/>
                <a:ea typeface="Roboto"/>
                <a:cs typeface="Roboto"/>
                <a:sym typeface="Roboto"/>
              </a:rPr>
              <a:t>Monitoreo del impacto del proyecto a través de un dashboard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36" name="Google Shape;1936;p177"/>
          <p:cNvGrpSpPr/>
          <p:nvPr/>
        </p:nvGrpSpPr>
        <p:grpSpPr>
          <a:xfrm>
            <a:off x="7342433" y="3257259"/>
            <a:ext cx="92400" cy="411825"/>
            <a:chOff x="845575" y="2563700"/>
            <a:chExt cx="92400" cy="411825"/>
          </a:xfrm>
        </p:grpSpPr>
        <p:cxnSp>
          <p:nvCxnSpPr>
            <p:cNvPr id="1937" name="Google Shape;1937;p177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38" name="Google Shape;1938;p177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39" name="Google Shape;1939;p177"/>
          <p:cNvSpPr txBox="1"/>
          <p:nvPr/>
        </p:nvSpPr>
        <p:spPr>
          <a:xfrm>
            <a:off x="7342406" y="2135606"/>
            <a:ext cx="16830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latin typeface="Roboto"/>
                <a:ea typeface="Roboto"/>
                <a:cs typeface="Roboto"/>
                <a:sym typeface="Roboto"/>
              </a:rPr>
              <a:t>⚠️ </a:t>
            </a: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Sesión con líderes y posterior Implementación Nacional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800">
                <a:latin typeface="Roboto"/>
                <a:ea typeface="Roboto"/>
                <a:cs typeface="Roboto"/>
                <a:sym typeface="Roboto"/>
              </a:rPr>
              <a:t>Se presenta la herramienta para que se pueda hacer uso de ella a nivel nacional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0" name="Google Shape;1940;p177"/>
          <p:cNvSpPr txBox="1"/>
          <p:nvPr>
            <p:ph idx="2" type="body"/>
          </p:nvPr>
        </p:nvSpPr>
        <p:spPr>
          <a:xfrm>
            <a:off x="878775" y="1025156"/>
            <a:ext cx="7176300" cy="399600"/>
          </a:xfrm>
          <a:prstGeom prst="rect">
            <a:avLst/>
          </a:prstGeom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s-419"/>
              <a:t>FASE 1:</a:t>
            </a:r>
            <a:r>
              <a:rPr lang="es-419"/>
              <a:t> </a:t>
            </a:r>
            <a:r>
              <a:rPr b="1" lang="es-419"/>
              <a:t>Implementación inicial con 2 líderes</a:t>
            </a:r>
            <a:r>
              <a:rPr lang="es-419"/>
              <a:t> más su equipo de asesores y posterior a nivel nacional con la dinámica de aprobación del prospecto que ya se conoce. (Sin integración a SalesForce)</a:t>
            </a:r>
            <a:endParaRPr/>
          </a:p>
        </p:txBody>
      </p:sp>
      <p:sp>
        <p:nvSpPr>
          <p:cNvPr id="1941" name="Google Shape;1941;p177"/>
          <p:cNvSpPr txBox="1"/>
          <p:nvPr>
            <p:ph idx="2" type="body"/>
          </p:nvPr>
        </p:nvSpPr>
        <p:spPr>
          <a:xfrm>
            <a:off x="878775" y="1538081"/>
            <a:ext cx="7176300" cy="399600"/>
          </a:xfrm>
          <a:prstGeom prst="rect">
            <a:avLst/>
          </a:prstGeom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s-419"/>
              <a:t>FASE 2:</a:t>
            </a:r>
            <a:r>
              <a:rPr lang="es-419"/>
              <a:t> </a:t>
            </a:r>
            <a:r>
              <a:rPr b="1" lang="es-419"/>
              <a:t>Implementación de SalesForce</a:t>
            </a:r>
            <a:r>
              <a:rPr lang="es-419"/>
              <a:t> que permitirá la automatización del proceso de inscripción.</a:t>
            </a:r>
            <a:endParaRPr/>
          </a:p>
        </p:txBody>
      </p:sp>
      <p:sp>
        <p:nvSpPr>
          <p:cNvPr id="1942" name="Google Shape;1942;p177"/>
          <p:cNvSpPr/>
          <p:nvPr/>
        </p:nvSpPr>
        <p:spPr>
          <a:xfrm>
            <a:off x="447394" y="1035188"/>
            <a:ext cx="225300" cy="225300"/>
          </a:xfrm>
          <a:prstGeom prst="ellipse">
            <a:avLst/>
          </a:prstGeom>
          <a:solidFill>
            <a:srgbClr val="307AF3"/>
          </a:solidFill>
          <a:ln cap="flat" cmpd="sng" w="114300">
            <a:solidFill>
              <a:srgbClr val="0942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43" name="Google Shape;1943;p177"/>
          <p:cNvSpPr/>
          <p:nvPr/>
        </p:nvSpPr>
        <p:spPr>
          <a:xfrm>
            <a:off x="447394" y="1538081"/>
            <a:ext cx="225300" cy="225300"/>
          </a:xfrm>
          <a:prstGeom prst="ellipse">
            <a:avLst/>
          </a:prstGeom>
          <a:solidFill>
            <a:schemeClr val="accent6"/>
          </a:solidFill>
          <a:ln cap="flat" cmpd="sng" w="1143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44" name="Google Shape;1944;p177"/>
          <p:cNvSpPr txBox="1"/>
          <p:nvPr/>
        </p:nvSpPr>
        <p:spPr>
          <a:xfrm>
            <a:off x="6032269" y="3277406"/>
            <a:ext cx="1423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100">
                <a:latin typeface="Roboto"/>
                <a:ea typeface="Roboto"/>
                <a:cs typeface="Roboto"/>
                <a:sym typeface="Roboto"/>
              </a:rPr>
              <a:t>(Tentativo)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5" name="Google Shape;1945;p177"/>
          <p:cNvSpPr txBox="1"/>
          <p:nvPr/>
        </p:nvSpPr>
        <p:spPr>
          <a:xfrm>
            <a:off x="6821550" y="3615188"/>
            <a:ext cx="1423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         TBD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46" name="Google Shape;1946;p177"/>
          <p:cNvGrpSpPr/>
          <p:nvPr/>
        </p:nvGrpSpPr>
        <p:grpSpPr>
          <a:xfrm rot="10800000">
            <a:off x="8221921" y="3536667"/>
            <a:ext cx="92400" cy="411825"/>
            <a:chOff x="2070100" y="2563700"/>
            <a:chExt cx="92400" cy="411825"/>
          </a:xfrm>
        </p:grpSpPr>
        <p:cxnSp>
          <p:nvCxnSpPr>
            <p:cNvPr id="1947" name="Google Shape;1947;p177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48" name="Google Shape;1948;p177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9" name="Google Shape;1949;p177"/>
          <p:cNvSpPr txBox="1"/>
          <p:nvPr/>
        </p:nvSpPr>
        <p:spPr>
          <a:xfrm>
            <a:off x="7642600" y="3960200"/>
            <a:ext cx="11865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latin typeface="Roboto"/>
                <a:ea typeface="Roboto"/>
                <a:cs typeface="Roboto"/>
                <a:sym typeface="Roboto"/>
              </a:rPr>
              <a:t>⚠️ Trasnferencia 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800">
                <a:latin typeface="Roboto"/>
                <a:ea typeface="Roboto"/>
                <a:cs typeface="Roboto"/>
                <a:sym typeface="Roboto"/>
              </a:rPr>
              <a:t>Se trabaja en la documentación y capacitación para la transferencia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0" name="Google Shape;1950;p177"/>
          <p:cNvSpPr txBox="1"/>
          <p:nvPr/>
        </p:nvSpPr>
        <p:spPr>
          <a:xfrm>
            <a:off x="7911800" y="3748444"/>
            <a:ext cx="1113600" cy="1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s-419" sz="1200">
                <a:latin typeface="Roboto"/>
                <a:ea typeface="Roboto"/>
                <a:cs typeface="Roboto"/>
                <a:sym typeface="Roboto"/>
              </a:rPr>
              <a:t>Jun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1" name="Google Shape;1951;p177"/>
          <p:cNvPicPr preferRelativeResize="0"/>
          <p:nvPr/>
        </p:nvPicPr>
        <p:blipFill rotWithShape="1">
          <a:blip r:embed="rId3">
            <a:alphaModFix/>
          </a:blip>
          <a:srcRect b="29351" l="56482" r="32531" t="39412"/>
          <a:stretch/>
        </p:blipFill>
        <p:spPr>
          <a:xfrm>
            <a:off x="8131275" y="49075"/>
            <a:ext cx="978897" cy="147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178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s-419"/>
              <a:t>Área de innovación</a:t>
            </a:r>
            <a:endParaRPr/>
          </a:p>
        </p:txBody>
      </p:sp>
      <p:sp>
        <p:nvSpPr>
          <p:cNvPr id="1957" name="Google Shape;1957;p178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s-419"/>
              <a:t>Petición herramientas digitales en entornos operativos </a:t>
            </a:r>
            <a:endParaRPr/>
          </a:p>
        </p:txBody>
      </p:sp>
      <p:sp>
        <p:nvSpPr>
          <p:cNvPr id="1958" name="Google Shape;1958;p178"/>
          <p:cNvSpPr/>
          <p:nvPr/>
        </p:nvSpPr>
        <p:spPr>
          <a:xfrm>
            <a:off x="4453142" y="1399400"/>
            <a:ext cx="3883800" cy="3409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182875" lIns="162000" spcFirstLastPara="1" rIns="162000" wrap="square" tIns="640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Diseño de un perfilador inteligente</a:t>
            </a:r>
            <a:endParaRPr b="1"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Herramienta digital que ayude al cliente ubicarse de manera precisa en los cursos que ofrecemos</a:t>
            </a:r>
            <a:endParaRPr sz="1100"/>
          </a:p>
        </p:txBody>
      </p:sp>
      <p:sp>
        <p:nvSpPr>
          <p:cNvPr id="1959" name="Google Shape;1959;p178"/>
          <p:cNvSpPr/>
          <p:nvPr/>
        </p:nvSpPr>
        <p:spPr>
          <a:xfrm>
            <a:off x="4453141" y="1409663"/>
            <a:ext cx="578400" cy="754500"/>
          </a:xfrm>
          <a:prstGeom prst="diagStripe">
            <a:avLst>
              <a:gd fmla="val 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100"/>
          </a:p>
        </p:txBody>
      </p:sp>
      <p:sp>
        <p:nvSpPr>
          <p:cNvPr id="1960" name="Google Shape;1960;p178"/>
          <p:cNvSpPr/>
          <p:nvPr/>
        </p:nvSpPr>
        <p:spPr>
          <a:xfrm>
            <a:off x="406951" y="1399397"/>
            <a:ext cx="3883800" cy="3409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182875" lIns="162000" spcFirstLastPara="1" rIns="162000" wrap="square" tIns="648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Problemática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perfilación de los alumnos no siempre es la adecuada en cursos de ciencia de datos, por lo que afecta al NPS de manera negativa.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s-419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 proceso actual no involucra todas las modalidades.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1" name="Google Shape;1961;p178"/>
          <p:cNvSpPr/>
          <p:nvPr/>
        </p:nvSpPr>
        <p:spPr>
          <a:xfrm>
            <a:off x="406952" y="1399396"/>
            <a:ext cx="576300" cy="754500"/>
          </a:xfrm>
          <a:prstGeom prst="diagStripe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100"/>
          </a:p>
        </p:txBody>
      </p:sp>
      <p:sp>
        <p:nvSpPr>
          <p:cNvPr id="1962" name="Google Shape;1962;p178"/>
          <p:cNvSpPr/>
          <p:nvPr/>
        </p:nvSpPr>
        <p:spPr>
          <a:xfrm rot="10800000">
            <a:off x="3714269" y="4054790"/>
            <a:ext cx="576300" cy="754500"/>
          </a:xfrm>
          <a:prstGeom prst="diagStripe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3" name="Google Shape;1963;p178"/>
          <p:cNvSpPr txBox="1"/>
          <p:nvPr/>
        </p:nvSpPr>
        <p:spPr>
          <a:xfrm>
            <a:off x="1911844" y="1020198"/>
            <a:ext cx="4960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64" name="Google Shape;1964;p178"/>
          <p:cNvSpPr/>
          <p:nvPr/>
        </p:nvSpPr>
        <p:spPr>
          <a:xfrm rot="10800000">
            <a:off x="7706156" y="4063152"/>
            <a:ext cx="630600" cy="754500"/>
          </a:xfrm>
          <a:prstGeom prst="diagStripe">
            <a:avLst>
              <a:gd fmla="val 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179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s-419"/>
              <a:t>Petición de innovación</a:t>
            </a:r>
            <a:endParaRPr/>
          </a:p>
        </p:txBody>
      </p:sp>
      <p:sp>
        <p:nvSpPr>
          <p:cNvPr id="1970" name="Google Shape;1970;p179"/>
          <p:cNvSpPr txBox="1"/>
          <p:nvPr>
            <p:ph idx="2" type="body"/>
          </p:nvPr>
        </p:nvSpPr>
        <p:spPr>
          <a:xfrm>
            <a:off x="2743202" y="270000"/>
            <a:ext cx="55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es-419"/>
              <a:t>Desarrollo y mejoramiento del Perfilador en Ciencia de Datos</a:t>
            </a:r>
            <a:endParaRPr/>
          </a:p>
        </p:txBody>
      </p:sp>
      <p:cxnSp>
        <p:nvCxnSpPr>
          <p:cNvPr id="1971" name="Google Shape;1971;p179"/>
          <p:cNvCxnSpPr/>
          <p:nvPr/>
        </p:nvCxnSpPr>
        <p:spPr>
          <a:xfrm>
            <a:off x="1185963" y="2262021"/>
            <a:ext cx="5323800" cy="0"/>
          </a:xfrm>
          <a:prstGeom prst="straightConnector1">
            <a:avLst/>
          </a:prstGeom>
          <a:noFill/>
          <a:ln cap="rnd" cmpd="sng" w="412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972" name="Google Shape;1972;p179"/>
          <p:cNvGrpSpPr/>
          <p:nvPr/>
        </p:nvGrpSpPr>
        <p:grpSpPr>
          <a:xfrm>
            <a:off x="458781" y="1046510"/>
            <a:ext cx="1698530" cy="1413231"/>
            <a:chOff x="758270" y="1311610"/>
            <a:chExt cx="1698530" cy="1413231"/>
          </a:xfrm>
        </p:grpSpPr>
        <p:sp>
          <p:nvSpPr>
            <p:cNvPr id="1973" name="Google Shape;1973;p179"/>
            <p:cNvSpPr/>
            <p:nvPr/>
          </p:nvSpPr>
          <p:spPr>
            <a:xfrm>
              <a:off x="758270" y="1311610"/>
              <a:ext cx="727184" cy="1413231"/>
            </a:xfrm>
            <a:custGeom>
              <a:rect b="b" l="l" r="r" t="t"/>
              <a:pathLst>
                <a:path extrusionOk="0" h="1065" w="548">
                  <a:moveTo>
                    <a:pt x="548" y="149"/>
                  </a:moveTo>
                  <a:lnTo>
                    <a:pt x="548" y="0"/>
                  </a:lnTo>
                  <a:lnTo>
                    <a:pt x="0" y="532"/>
                  </a:lnTo>
                  <a:lnTo>
                    <a:pt x="548" y="1065"/>
                  </a:lnTo>
                  <a:lnTo>
                    <a:pt x="548" y="916"/>
                  </a:lnTo>
                </a:path>
              </a:pathLst>
            </a:custGeom>
            <a:noFill/>
            <a:ln cap="rnd" cmpd="sng" w="412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25" lIns="91425" spcFirstLastPara="1" rIns="91425" wrap="square" tIns="457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974" name="Google Shape;1974;p179"/>
            <p:cNvCxnSpPr/>
            <p:nvPr/>
          </p:nvCxnSpPr>
          <p:spPr>
            <a:xfrm rot="10800000">
              <a:off x="1485400" y="1509330"/>
              <a:ext cx="971400" cy="0"/>
            </a:xfrm>
            <a:prstGeom prst="straightConnector1">
              <a:avLst/>
            </a:prstGeom>
            <a:noFill/>
            <a:ln cap="rnd" cmpd="sng" w="412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75" name="Google Shape;1975;p179"/>
            <p:cNvCxnSpPr/>
            <p:nvPr/>
          </p:nvCxnSpPr>
          <p:spPr>
            <a:xfrm rot="10800000">
              <a:off x="1485400" y="2527121"/>
              <a:ext cx="971400" cy="0"/>
            </a:xfrm>
            <a:prstGeom prst="straightConnector1">
              <a:avLst/>
            </a:prstGeom>
            <a:noFill/>
            <a:ln cap="rnd" cmpd="sng" w="412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976" name="Google Shape;1976;p179"/>
          <p:cNvSpPr/>
          <p:nvPr/>
        </p:nvSpPr>
        <p:spPr>
          <a:xfrm>
            <a:off x="2171581" y="971586"/>
            <a:ext cx="558000" cy="55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100"/>
          </a:p>
        </p:txBody>
      </p:sp>
      <p:sp>
        <p:nvSpPr>
          <p:cNvPr id="1977" name="Google Shape;1977;p179"/>
          <p:cNvSpPr/>
          <p:nvPr/>
        </p:nvSpPr>
        <p:spPr>
          <a:xfrm>
            <a:off x="5805827" y="2992856"/>
            <a:ext cx="558000" cy="5580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100"/>
          </a:p>
        </p:txBody>
      </p:sp>
      <p:sp>
        <p:nvSpPr>
          <p:cNvPr id="1978" name="Google Shape;1978;p179"/>
          <p:cNvSpPr/>
          <p:nvPr/>
        </p:nvSpPr>
        <p:spPr>
          <a:xfrm>
            <a:off x="2884500" y="1063445"/>
            <a:ext cx="40881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25" spcFirstLastPara="1" rIns="91425" wrap="square" tIns="34275">
            <a:noAutofit/>
          </a:bodyPr>
          <a:lstStyle/>
          <a:p>
            <a:pPr indent="0" lvl="0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Rúbrica en Google Forms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➔"/>
            </a:pPr>
            <a:r>
              <a:rPr lang="es-419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Cuestionario informativo para el asesor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➔"/>
            </a:pPr>
            <a:r>
              <a:rPr lang="es-419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Preguntas de ubicación, experiencia y formatos de aprendizaje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9" name="Google Shape;1979;p179"/>
          <p:cNvSpPr/>
          <p:nvPr/>
        </p:nvSpPr>
        <p:spPr>
          <a:xfrm>
            <a:off x="1185975" y="2782750"/>
            <a:ext cx="45300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25" spcFirstLastPara="1" rIns="91425" wrap="square" tIns="34275">
            <a:noAutofit/>
          </a:bodyPr>
          <a:lstStyle/>
          <a:p>
            <a:pPr indent="0" lvl="0" marL="0" marR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Perfilador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➔"/>
            </a:pPr>
            <a:r>
              <a:rPr lang="es-419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Sistema de perfilación con base a conocimientos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➔"/>
            </a:pPr>
            <a:r>
              <a:rPr lang="es-419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Uso de IA generativa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➔"/>
            </a:pPr>
            <a:r>
              <a:rPr lang="es-419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Asistencia al prospecto en la toma de decisión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0" name="Google Shape;1980;p179"/>
          <p:cNvSpPr/>
          <p:nvPr/>
        </p:nvSpPr>
        <p:spPr>
          <a:xfrm>
            <a:off x="944957" y="1493098"/>
            <a:ext cx="487966" cy="474000"/>
          </a:xfrm>
          <a:custGeom>
            <a:rect b="b" l="l" r="r" t="t"/>
            <a:pathLst>
              <a:path extrusionOk="0" h="802" w="826">
                <a:moveTo>
                  <a:pt x="791" y="677"/>
                </a:moveTo>
                <a:cubicBezTo>
                  <a:pt x="637" y="523"/>
                  <a:pt x="637" y="523"/>
                  <a:pt x="637" y="523"/>
                </a:cubicBezTo>
                <a:cubicBezTo>
                  <a:pt x="663" y="498"/>
                  <a:pt x="663" y="498"/>
                  <a:pt x="663" y="498"/>
                </a:cubicBezTo>
                <a:cubicBezTo>
                  <a:pt x="670" y="490"/>
                  <a:pt x="670" y="479"/>
                  <a:pt x="663" y="472"/>
                </a:cubicBezTo>
                <a:cubicBezTo>
                  <a:pt x="656" y="465"/>
                  <a:pt x="644" y="465"/>
                  <a:pt x="637" y="472"/>
                </a:cubicBezTo>
                <a:cubicBezTo>
                  <a:pt x="573" y="536"/>
                  <a:pt x="573" y="536"/>
                  <a:pt x="573" y="536"/>
                </a:cubicBezTo>
                <a:cubicBezTo>
                  <a:pt x="477" y="440"/>
                  <a:pt x="477" y="440"/>
                  <a:pt x="477" y="440"/>
                </a:cubicBezTo>
                <a:cubicBezTo>
                  <a:pt x="597" y="320"/>
                  <a:pt x="597" y="320"/>
                  <a:pt x="597" y="320"/>
                </a:cubicBezTo>
                <a:cubicBezTo>
                  <a:pt x="614" y="326"/>
                  <a:pt x="631" y="329"/>
                  <a:pt x="649" y="329"/>
                </a:cubicBezTo>
                <a:cubicBezTo>
                  <a:pt x="693" y="329"/>
                  <a:pt x="734" y="312"/>
                  <a:pt x="765" y="281"/>
                </a:cubicBezTo>
                <a:cubicBezTo>
                  <a:pt x="812" y="234"/>
                  <a:pt x="826" y="163"/>
                  <a:pt x="800" y="102"/>
                </a:cubicBezTo>
                <a:cubicBezTo>
                  <a:pt x="797" y="96"/>
                  <a:pt x="792" y="92"/>
                  <a:pt x="786" y="91"/>
                </a:cubicBezTo>
                <a:cubicBezTo>
                  <a:pt x="780" y="90"/>
                  <a:pt x="774" y="92"/>
                  <a:pt x="770" y="96"/>
                </a:cubicBezTo>
                <a:cubicBezTo>
                  <a:pt x="706" y="160"/>
                  <a:pt x="706" y="160"/>
                  <a:pt x="706" y="160"/>
                </a:cubicBezTo>
                <a:cubicBezTo>
                  <a:pt x="654" y="160"/>
                  <a:pt x="654" y="160"/>
                  <a:pt x="654" y="160"/>
                </a:cubicBezTo>
                <a:cubicBezTo>
                  <a:pt x="654" y="109"/>
                  <a:pt x="654" y="109"/>
                  <a:pt x="654" y="109"/>
                </a:cubicBezTo>
                <a:cubicBezTo>
                  <a:pt x="719" y="44"/>
                  <a:pt x="719" y="44"/>
                  <a:pt x="719" y="44"/>
                </a:cubicBezTo>
                <a:cubicBezTo>
                  <a:pt x="723" y="40"/>
                  <a:pt x="725" y="34"/>
                  <a:pt x="724" y="28"/>
                </a:cubicBezTo>
                <a:cubicBezTo>
                  <a:pt x="722" y="22"/>
                  <a:pt x="718" y="17"/>
                  <a:pt x="713" y="15"/>
                </a:cubicBezTo>
                <a:cubicBezTo>
                  <a:pt x="692" y="6"/>
                  <a:pt x="671" y="2"/>
                  <a:pt x="649" y="2"/>
                </a:cubicBezTo>
                <a:cubicBezTo>
                  <a:pt x="605" y="2"/>
                  <a:pt x="564" y="19"/>
                  <a:pt x="533" y="50"/>
                </a:cubicBezTo>
                <a:cubicBezTo>
                  <a:pt x="489" y="94"/>
                  <a:pt x="474" y="159"/>
                  <a:pt x="494" y="218"/>
                </a:cubicBezTo>
                <a:cubicBezTo>
                  <a:pt x="374" y="337"/>
                  <a:pt x="374" y="337"/>
                  <a:pt x="374" y="337"/>
                </a:cubicBezTo>
                <a:cubicBezTo>
                  <a:pt x="185" y="148"/>
                  <a:pt x="185" y="148"/>
                  <a:pt x="185" y="148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2"/>
                  <a:pt x="203" y="128"/>
                  <a:pt x="203" y="123"/>
                </a:cubicBezTo>
                <a:cubicBezTo>
                  <a:pt x="203" y="118"/>
                  <a:pt x="201" y="113"/>
                  <a:pt x="198" y="110"/>
                </a:cubicBezTo>
                <a:cubicBezTo>
                  <a:pt x="95" y="7"/>
                  <a:pt x="95" y="7"/>
                  <a:pt x="95" y="7"/>
                </a:cubicBezTo>
                <a:cubicBezTo>
                  <a:pt x="88" y="0"/>
                  <a:pt x="77" y="0"/>
                  <a:pt x="70" y="7"/>
                </a:cubicBezTo>
                <a:cubicBezTo>
                  <a:pt x="18" y="58"/>
                  <a:pt x="18" y="58"/>
                  <a:pt x="18" y="58"/>
                </a:cubicBezTo>
                <a:cubicBezTo>
                  <a:pt x="15" y="62"/>
                  <a:pt x="13" y="66"/>
                  <a:pt x="13" y="71"/>
                </a:cubicBezTo>
                <a:cubicBezTo>
                  <a:pt x="13" y="76"/>
                  <a:pt x="15" y="81"/>
                  <a:pt x="18" y="84"/>
                </a:cubicBezTo>
                <a:cubicBezTo>
                  <a:pt x="121" y="187"/>
                  <a:pt x="121" y="187"/>
                  <a:pt x="121" y="187"/>
                </a:cubicBezTo>
                <a:cubicBezTo>
                  <a:pt x="124" y="191"/>
                  <a:pt x="129" y="192"/>
                  <a:pt x="134" y="192"/>
                </a:cubicBezTo>
                <a:cubicBezTo>
                  <a:pt x="138" y="192"/>
                  <a:pt x="143" y="191"/>
                  <a:pt x="147" y="187"/>
                </a:cubicBezTo>
                <a:cubicBezTo>
                  <a:pt x="160" y="174"/>
                  <a:pt x="160" y="174"/>
                  <a:pt x="160" y="174"/>
                </a:cubicBezTo>
                <a:cubicBezTo>
                  <a:pt x="348" y="363"/>
                  <a:pt x="348" y="363"/>
                  <a:pt x="348" y="363"/>
                </a:cubicBezTo>
                <a:cubicBezTo>
                  <a:pt x="228" y="483"/>
                  <a:pt x="228" y="483"/>
                  <a:pt x="228" y="483"/>
                </a:cubicBezTo>
                <a:cubicBezTo>
                  <a:pt x="212" y="477"/>
                  <a:pt x="194" y="475"/>
                  <a:pt x="176" y="475"/>
                </a:cubicBezTo>
                <a:cubicBezTo>
                  <a:pt x="133" y="475"/>
                  <a:pt x="91" y="492"/>
                  <a:pt x="61" y="522"/>
                </a:cubicBezTo>
                <a:cubicBezTo>
                  <a:pt x="13" y="570"/>
                  <a:pt x="0" y="640"/>
                  <a:pt x="26" y="702"/>
                </a:cubicBezTo>
                <a:cubicBezTo>
                  <a:pt x="28" y="707"/>
                  <a:pt x="33" y="711"/>
                  <a:pt x="39" y="713"/>
                </a:cubicBezTo>
                <a:cubicBezTo>
                  <a:pt x="45" y="714"/>
                  <a:pt x="51" y="712"/>
                  <a:pt x="55" y="708"/>
                </a:cubicBezTo>
                <a:cubicBezTo>
                  <a:pt x="120" y="643"/>
                  <a:pt x="120" y="643"/>
                  <a:pt x="120" y="643"/>
                </a:cubicBezTo>
                <a:cubicBezTo>
                  <a:pt x="171" y="643"/>
                  <a:pt x="171" y="643"/>
                  <a:pt x="171" y="643"/>
                </a:cubicBezTo>
                <a:cubicBezTo>
                  <a:pt x="171" y="695"/>
                  <a:pt x="171" y="695"/>
                  <a:pt x="171" y="695"/>
                </a:cubicBezTo>
                <a:cubicBezTo>
                  <a:pt x="107" y="759"/>
                  <a:pt x="107" y="759"/>
                  <a:pt x="107" y="759"/>
                </a:cubicBezTo>
                <a:cubicBezTo>
                  <a:pt x="102" y="763"/>
                  <a:pt x="101" y="769"/>
                  <a:pt x="102" y="775"/>
                </a:cubicBezTo>
                <a:cubicBezTo>
                  <a:pt x="103" y="781"/>
                  <a:pt x="107" y="786"/>
                  <a:pt x="113" y="789"/>
                </a:cubicBezTo>
                <a:cubicBezTo>
                  <a:pt x="133" y="797"/>
                  <a:pt x="154" y="802"/>
                  <a:pt x="176" y="802"/>
                </a:cubicBezTo>
                <a:cubicBezTo>
                  <a:pt x="220" y="802"/>
                  <a:pt x="261" y="785"/>
                  <a:pt x="292" y="754"/>
                </a:cubicBezTo>
                <a:cubicBezTo>
                  <a:pt x="336" y="709"/>
                  <a:pt x="351" y="645"/>
                  <a:pt x="331" y="586"/>
                </a:cubicBezTo>
                <a:cubicBezTo>
                  <a:pt x="451" y="466"/>
                  <a:pt x="451" y="466"/>
                  <a:pt x="451" y="466"/>
                </a:cubicBezTo>
                <a:cubicBezTo>
                  <a:pt x="547" y="562"/>
                  <a:pt x="547" y="562"/>
                  <a:pt x="547" y="562"/>
                </a:cubicBezTo>
                <a:cubicBezTo>
                  <a:pt x="483" y="626"/>
                  <a:pt x="483" y="626"/>
                  <a:pt x="483" y="626"/>
                </a:cubicBezTo>
                <a:cubicBezTo>
                  <a:pt x="476" y="633"/>
                  <a:pt x="476" y="645"/>
                  <a:pt x="483" y="652"/>
                </a:cubicBezTo>
                <a:cubicBezTo>
                  <a:pt x="486" y="655"/>
                  <a:pt x="491" y="657"/>
                  <a:pt x="496" y="657"/>
                </a:cubicBezTo>
                <a:cubicBezTo>
                  <a:pt x="500" y="657"/>
                  <a:pt x="505" y="655"/>
                  <a:pt x="509" y="652"/>
                </a:cubicBezTo>
                <a:cubicBezTo>
                  <a:pt x="534" y="626"/>
                  <a:pt x="534" y="626"/>
                  <a:pt x="534" y="626"/>
                </a:cubicBezTo>
                <a:cubicBezTo>
                  <a:pt x="689" y="780"/>
                  <a:pt x="689" y="780"/>
                  <a:pt x="689" y="780"/>
                </a:cubicBezTo>
                <a:cubicBezTo>
                  <a:pt x="702" y="794"/>
                  <a:pt x="721" y="802"/>
                  <a:pt x="740" y="802"/>
                </a:cubicBezTo>
                <a:cubicBezTo>
                  <a:pt x="759" y="802"/>
                  <a:pt x="778" y="794"/>
                  <a:pt x="791" y="780"/>
                </a:cubicBezTo>
                <a:cubicBezTo>
                  <a:pt x="805" y="767"/>
                  <a:pt x="813" y="748"/>
                  <a:pt x="813" y="729"/>
                </a:cubicBezTo>
                <a:cubicBezTo>
                  <a:pt x="813" y="709"/>
                  <a:pt x="805" y="691"/>
                  <a:pt x="791" y="677"/>
                </a:cubicBezTo>
                <a:close/>
                <a:moveTo>
                  <a:pt x="134" y="148"/>
                </a:moveTo>
                <a:cubicBezTo>
                  <a:pt x="57" y="71"/>
                  <a:pt x="57" y="71"/>
                  <a:pt x="57" y="71"/>
                </a:cubicBezTo>
                <a:cubicBezTo>
                  <a:pt x="82" y="46"/>
                  <a:pt x="82" y="46"/>
                  <a:pt x="82" y="46"/>
                </a:cubicBezTo>
                <a:cubicBezTo>
                  <a:pt x="160" y="123"/>
                  <a:pt x="160" y="123"/>
                  <a:pt x="160" y="123"/>
                </a:cubicBezTo>
                <a:lnTo>
                  <a:pt x="134" y="148"/>
                </a:lnTo>
                <a:close/>
                <a:moveTo>
                  <a:pt x="297" y="568"/>
                </a:moveTo>
                <a:cubicBezTo>
                  <a:pt x="292" y="574"/>
                  <a:pt x="291" y="582"/>
                  <a:pt x="293" y="588"/>
                </a:cubicBezTo>
                <a:cubicBezTo>
                  <a:pt x="314" y="636"/>
                  <a:pt x="303" y="691"/>
                  <a:pt x="266" y="728"/>
                </a:cubicBezTo>
                <a:cubicBezTo>
                  <a:pt x="242" y="752"/>
                  <a:pt x="210" y="765"/>
                  <a:pt x="176" y="765"/>
                </a:cubicBezTo>
                <a:cubicBezTo>
                  <a:pt x="169" y="765"/>
                  <a:pt x="161" y="765"/>
                  <a:pt x="154" y="763"/>
                </a:cubicBezTo>
                <a:cubicBezTo>
                  <a:pt x="202" y="715"/>
                  <a:pt x="202" y="715"/>
                  <a:pt x="202" y="715"/>
                </a:cubicBezTo>
                <a:cubicBezTo>
                  <a:pt x="205" y="712"/>
                  <a:pt x="207" y="707"/>
                  <a:pt x="207" y="702"/>
                </a:cubicBezTo>
                <a:cubicBezTo>
                  <a:pt x="207" y="625"/>
                  <a:pt x="207" y="625"/>
                  <a:pt x="207" y="625"/>
                </a:cubicBezTo>
                <a:cubicBezTo>
                  <a:pt x="207" y="615"/>
                  <a:pt x="199" y="607"/>
                  <a:pt x="189" y="607"/>
                </a:cubicBezTo>
                <a:cubicBezTo>
                  <a:pt x="112" y="607"/>
                  <a:pt x="112" y="607"/>
                  <a:pt x="112" y="607"/>
                </a:cubicBezTo>
                <a:cubicBezTo>
                  <a:pt x="107" y="607"/>
                  <a:pt x="103" y="609"/>
                  <a:pt x="99" y="612"/>
                </a:cubicBezTo>
                <a:cubicBezTo>
                  <a:pt x="51" y="661"/>
                  <a:pt x="51" y="661"/>
                  <a:pt x="51" y="661"/>
                </a:cubicBezTo>
                <a:cubicBezTo>
                  <a:pt x="44" y="620"/>
                  <a:pt x="56" y="578"/>
                  <a:pt x="86" y="548"/>
                </a:cubicBezTo>
                <a:cubicBezTo>
                  <a:pt x="110" y="524"/>
                  <a:pt x="142" y="511"/>
                  <a:pt x="176" y="511"/>
                </a:cubicBezTo>
                <a:cubicBezTo>
                  <a:pt x="193" y="511"/>
                  <a:pt x="210" y="514"/>
                  <a:pt x="226" y="521"/>
                </a:cubicBezTo>
                <a:cubicBezTo>
                  <a:pt x="233" y="524"/>
                  <a:pt x="241" y="522"/>
                  <a:pt x="246" y="517"/>
                </a:cubicBezTo>
                <a:cubicBezTo>
                  <a:pt x="528" y="235"/>
                  <a:pt x="528" y="235"/>
                  <a:pt x="528" y="235"/>
                </a:cubicBezTo>
                <a:cubicBezTo>
                  <a:pt x="533" y="230"/>
                  <a:pt x="535" y="222"/>
                  <a:pt x="532" y="215"/>
                </a:cubicBezTo>
                <a:cubicBezTo>
                  <a:pt x="512" y="167"/>
                  <a:pt x="522" y="112"/>
                  <a:pt x="559" y="75"/>
                </a:cubicBezTo>
                <a:cubicBezTo>
                  <a:pt x="583" y="51"/>
                  <a:pt x="615" y="38"/>
                  <a:pt x="649" y="38"/>
                </a:cubicBezTo>
                <a:cubicBezTo>
                  <a:pt x="657" y="38"/>
                  <a:pt x="664" y="39"/>
                  <a:pt x="671" y="40"/>
                </a:cubicBezTo>
                <a:cubicBezTo>
                  <a:pt x="623" y="88"/>
                  <a:pt x="623" y="88"/>
                  <a:pt x="623" y="88"/>
                </a:cubicBezTo>
                <a:cubicBezTo>
                  <a:pt x="620" y="92"/>
                  <a:pt x="618" y="96"/>
                  <a:pt x="618" y="101"/>
                </a:cubicBezTo>
                <a:cubicBezTo>
                  <a:pt x="618" y="178"/>
                  <a:pt x="618" y="178"/>
                  <a:pt x="618" y="178"/>
                </a:cubicBezTo>
                <a:cubicBezTo>
                  <a:pt x="618" y="188"/>
                  <a:pt x="626" y="196"/>
                  <a:pt x="636" y="196"/>
                </a:cubicBezTo>
                <a:cubicBezTo>
                  <a:pt x="713" y="196"/>
                  <a:pt x="713" y="196"/>
                  <a:pt x="713" y="196"/>
                </a:cubicBezTo>
                <a:cubicBezTo>
                  <a:pt x="718" y="196"/>
                  <a:pt x="723" y="195"/>
                  <a:pt x="726" y="191"/>
                </a:cubicBezTo>
                <a:cubicBezTo>
                  <a:pt x="774" y="143"/>
                  <a:pt x="774" y="143"/>
                  <a:pt x="774" y="143"/>
                </a:cubicBezTo>
                <a:cubicBezTo>
                  <a:pt x="782" y="183"/>
                  <a:pt x="769" y="225"/>
                  <a:pt x="739" y="255"/>
                </a:cubicBezTo>
                <a:cubicBezTo>
                  <a:pt x="715" y="279"/>
                  <a:pt x="683" y="293"/>
                  <a:pt x="649" y="293"/>
                </a:cubicBezTo>
                <a:cubicBezTo>
                  <a:pt x="632" y="293"/>
                  <a:pt x="615" y="289"/>
                  <a:pt x="599" y="283"/>
                </a:cubicBezTo>
                <a:cubicBezTo>
                  <a:pt x="593" y="280"/>
                  <a:pt x="585" y="281"/>
                  <a:pt x="579" y="286"/>
                </a:cubicBezTo>
                <a:lnTo>
                  <a:pt x="297" y="568"/>
                </a:lnTo>
                <a:close/>
                <a:moveTo>
                  <a:pt x="766" y="755"/>
                </a:moveTo>
                <a:cubicBezTo>
                  <a:pt x="752" y="768"/>
                  <a:pt x="728" y="768"/>
                  <a:pt x="714" y="755"/>
                </a:cubicBezTo>
                <a:cubicBezTo>
                  <a:pt x="560" y="600"/>
                  <a:pt x="560" y="600"/>
                  <a:pt x="560" y="600"/>
                </a:cubicBezTo>
                <a:cubicBezTo>
                  <a:pt x="611" y="549"/>
                  <a:pt x="611" y="549"/>
                  <a:pt x="611" y="549"/>
                </a:cubicBezTo>
                <a:cubicBezTo>
                  <a:pt x="766" y="703"/>
                  <a:pt x="766" y="703"/>
                  <a:pt x="766" y="703"/>
                </a:cubicBezTo>
                <a:cubicBezTo>
                  <a:pt x="773" y="710"/>
                  <a:pt x="776" y="719"/>
                  <a:pt x="776" y="729"/>
                </a:cubicBezTo>
                <a:cubicBezTo>
                  <a:pt x="776" y="739"/>
                  <a:pt x="773" y="748"/>
                  <a:pt x="766" y="7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1" name="Google Shape;1981;p179"/>
          <p:cNvSpPr/>
          <p:nvPr/>
        </p:nvSpPr>
        <p:spPr>
          <a:xfrm>
            <a:off x="7075567" y="2530692"/>
            <a:ext cx="473308" cy="472488"/>
          </a:xfrm>
          <a:custGeom>
            <a:rect b="b" l="l" r="r" t="t"/>
            <a:pathLst>
              <a:path extrusionOk="0" h="798" w="800">
                <a:moveTo>
                  <a:pt x="350" y="639"/>
                </a:moveTo>
                <a:cubicBezTo>
                  <a:pt x="306" y="639"/>
                  <a:pt x="270" y="675"/>
                  <a:pt x="270" y="719"/>
                </a:cubicBezTo>
                <a:cubicBezTo>
                  <a:pt x="270" y="763"/>
                  <a:pt x="306" y="798"/>
                  <a:pt x="350" y="798"/>
                </a:cubicBezTo>
                <a:cubicBezTo>
                  <a:pt x="394" y="798"/>
                  <a:pt x="430" y="763"/>
                  <a:pt x="430" y="719"/>
                </a:cubicBezTo>
                <a:cubicBezTo>
                  <a:pt x="430" y="675"/>
                  <a:pt x="394" y="639"/>
                  <a:pt x="350" y="639"/>
                </a:cubicBezTo>
                <a:close/>
                <a:moveTo>
                  <a:pt x="350" y="763"/>
                </a:moveTo>
                <a:cubicBezTo>
                  <a:pt x="325" y="763"/>
                  <a:pt x="306" y="743"/>
                  <a:pt x="306" y="719"/>
                </a:cubicBezTo>
                <a:cubicBezTo>
                  <a:pt x="306" y="694"/>
                  <a:pt x="325" y="674"/>
                  <a:pt x="350" y="674"/>
                </a:cubicBezTo>
                <a:cubicBezTo>
                  <a:pt x="374" y="674"/>
                  <a:pt x="394" y="694"/>
                  <a:pt x="394" y="719"/>
                </a:cubicBezTo>
                <a:cubicBezTo>
                  <a:pt x="394" y="743"/>
                  <a:pt x="374" y="763"/>
                  <a:pt x="350" y="763"/>
                </a:cubicBezTo>
                <a:close/>
                <a:moveTo>
                  <a:pt x="600" y="639"/>
                </a:moveTo>
                <a:cubicBezTo>
                  <a:pt x="556" y="639"/>
                  <a:pt x="520" y="675"/>
                  <a:pt x="520" y="719"/>
                </a:cubicBezTo>
                <a:cubicBezTo>
                  <a:pt x="520" y="763"/>
                  <a:pt x="556" y="798"/>
                  <a:pt x="600" y="798"/>
                </a:cubicBezTo>
                <a:cubicBezTo>
                  <a:pt x="644" y="798"/>
                  <a:pt x="680" y="763"/>
                  <a:pt x="680" y="719"/>
                </a:cubicBezTo>
                <a:cubicBezTo>
                  <a:pt x="680" y="675"/>
                  <a:pt x="644" y="639"/>
                  <a:pt x="600" y="639"/>
                </a:cubicBezTo>
                <a:close/>
                <a:moveTo>
                  <a:pt x="600" y="763"/>
                </a:moveTo>
                <a:cubicBezTo>
                  <a:pt x="576" y="763"/>
                  <a:pt x="556" y="743"/>
                  <a:pt x="556" y="719"/>
                </a:cubicBezTo>
                <a:cubicBezTo>
                  <a:pt x="556" y="694"/>
                  <a:pt x="576" y="674"/>
                  <a:pt x="600" y="674"/>
                </a:cubicBezTo>
                <a:cubicBezTo>
                  <a:pt x="625" y="674"/>
                  <a:pt x="645" y="694"/>
                  <a:pt x="645" y="719"/>
                </a:cubicBezTo>
                <a:cubicBezTo>
                  <a:pt x="645" y="743"/>
                  <a:pt x="625" y="763"/>
                  <a:pt x="600" y="763"/>
                </a:cubicBezTo>
                <a:close/>
                <a:moveTo>
                  <a:pt x="796" y="202"/>
                </a:moveTo>
                <a:cubicBezTo>
                  <a:pt x="793" y="197"/>
                  <a:pt x="787" y="195"/>
                  <a:pt x="782" y="195"/>
                </a:cubicBezTo>
                <a:cubicBezTo>
                  <a:pt x="182" y="195"/>
                  <a:pt x="182" y="195"/>
                  <a:pt x="182" y="195"/>
                </a:cubicBezTo>
                <a:cubicBezTo>
                  <a:pt x="132" y="13"/>
                  <a:pt x="132" y="13"/>
                  <a:pt x="132" y="13"/>
                </a:cubicBezTo>
                <a:cubicBezTo>
                  <a:pt x="132" y="12"/>
                  <a:pt x="132" y="12"/>
                  <a:pt x="132" y="12"/>
                </a:cubicBezTo>
                <a:cubicBezTo>
                  <a:pt x="131" y="10"/>
                  <a:pt x="131" y="9"/>
                  <a:pt x="130" y="8"/>
                </a:cubicBezTo>
                <a:cubicBezTo>
                  <a:pt x="130" y="7"/>
                  <a:pt x="129" y="6"/>
                  <a:pt x="128" y="6"/>
                </a:cubicBezTo>
                <a:cubicBezTo>
                  <a:pt x="128" y="5"/>
                  <a:pt x="127" y="4"/>
                  <a:pt x="126" y="3"/>
                </a:cubicBezTo>
                <a:cubicBezTo>
                  <a:pt x="125" y="3"/>
                  <a:pt x="124" y="2"/>
                  <a:pt x="123" y="2"/>
                </a:cubicBezTo>
                <a:cubicBezTo>
                  <a:pt x="122" y="1"/>
                  <a:pt x="121" y="1"/>
                  <a:pt x="120" y="0"/>
                </a:cubicBezTo>
                <a:cubicBezTo>
                  <a:pt x="119" y="0"/>
                  <a:pt x="118" y="0"/>
                  <a:pt x="116" y="0"/>
                </a:cubicBezTo>
                <a:cubicBezTo>
                  <a:pt x="116" y="0"/>
                  <a:pt x="116" y="0"/>
                  <a:pt x="1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27"/>
                  <a:pt x="8" y="35"/>
                  <a:pt x="17" y="35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240" y="576"/>
                  <a:pt x="240" y="576"/>
                  <a:pt x="240" y="576"/>
                </a:cubicBezTo>
                <a:cubicBezTo>
                  <a:pt x="242" y="584"/>
                  <a:pt x="249" y="590"/>
                  <a:pt x="257" y="590"/>
                </a:cubicBezTo>
                <a:cubicBezTo>
                  <a:pt x="693" y="590"/>
                  <a:pt x="693" y="590"/>
                  <a:pt x="693" y="590"/>
                </a:cubicBezTo>
                <a:cubicBezTo>
                  <a:pt x="701" y="590"/>
                  <a:pt x="708" y="584"/>
                  <a:pt x="710" y="576"/>
                </a:cubicBezTo>
                <a:cubicBezTo>
                  <a:pt x="799" y="217"/>
                  <a:pt x="799" y="217"/>
                  <a:pt x="799" y="217"/>
                </a:cubicBezTo>
                <a:cubicBezTo>
                  <a:pt x="800" y="212"/>
                  <a:pt x="799" y="206"/>
                  <a:pt x="796" y="202"/>
                </a:cubicBezTo>
                <a:close/>
                <a:moveTo>
                  <a:pt x="679" y="554"/>
                </a:moveTo>
                <a:cubicBezTo>
                  <a:pt x="271" y="554"/>
                  <a:pt x="271" y="554"/>
                  <a:pt x="271" y="554"/>
                </a:cubicBezTo>
                <a:cubicBezTo>
                  <a:pt x="191" y="230"/>
                  <a:pt x="191" y="230"/>
                  <a:pt x="191" y="230"/>
                </a:cubicBezTo>
                <a:cubicBezTo>
                  <a:pt x="759" y="230"/>
                  <a:pt x="759" y="230"/>
                  <a:pt x="759" y="230"/>
                </a:cubicBezTo>
                <a:lnTo>
                  <a:pt x="679" y="5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45725" lIns="91425" spcFirstLastPara="1" rIns="91425" wrap="square" tIns="457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82" name="Google Shape;1982;p179"/>
          <p:cNvGrpSpPr/>
          <p:nvPr/>
        </p:nvGrpSpPr>
        <p:grpSpPr>
          <a:xfrm>
            <a:off x="6387657" y="2056341"/>
            <a:ext cx="1698585" cy="1421193"/>
            <a:chOff x="6687147" y="2321439"/>
            <a:chExt cx="1698585" cy="1421193"/>
          </a:xfrm>
        </p:grpSpPr>
        <p:sp>
          <p:nvSpPr>
            <p:cNvPr id="1983" name="Google Shape;1983;p179"/>
            <p:cNvSpPr/>
            <p:nvPr/>
          </p:nvSpPr>
          <p:spPr>
            <a:xfrm>
              <a:off x="7658548" y="2321439"/>
              <a:ext cx="727184" cy="1421193"/>
            </a:xfrm>
            <a:custGeom>
              <a:rect b="b" l="l" r="r" t="t"/>
              <a:pathLst>
                <a:path extrusionOk="0" h="1071" w="548">
                  <a:moveTo>
                    <a:pt x="0" y="916"/>
                  </a:moveTo>
                  <a:lnTo>
                    <a:pt x="0" y="1071"/>
                  </a:lnTo>
                  <a:lnTo>
                    <a:pt x="548" y="533"/>
                  </a:lnTo>
                  <a:lnTo>
                    <a:pt x="0" y="0"/>
                  </a:lnTo>
                  <a:lnTo>
                    <a:pt x="0" y="155"/>
                  </a:lnTo>
                </a:path>
              </a:pathLst>
            </a:custGeom>
            <a:noFill/>
            <a:ln cap="rnd" cmpd="sng" w="412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25" lIns="91425" spcFirstLastPara="1" rIns="91425" wrap="square" tIns="457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984" name="Google Shape;1984;p179"/>
            <p:cNvCxnSpPr/>
            <p:nvPr/>
          </p:nvCxnSpPr>
          <p:spPr>
            <a:xfrm>
              <a:off x="6687201" y="3536950"/>
              <a:ext cx="971400" cy="0"/>
            </a:xfrm>
            <a:prstGeom prst="straightConnector1">
              <a:avLst/>
            </a:prstGeom>
            <a:noFill/>
            <a:ln cap="rnd" cmpd="sng" w="412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5" name="Google Shape;1985;p179"/>
            <p:cNvCxnSpPr/>
            <p:nvPr/>
          </p:nvCxnSpPr>
          <p:spPr>
            <a:xfrm rot="10800000">
              <a:off x="6687147" y="2527121"/>
              <a:ext cx="971400" cy="0"/>
            </a:xfrm>
            <a:prstGeom prst="straightConnector1">
              <a:avLst/>
            </a:prstGeom>
            <a:noFill/>
            <a:ln cap="rnd" cmpd="sng" w="4127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986" name="Google Shape;1986;p179"/>
          <p:cNvSpPr txBox="1"/>
          <p:nvPr>
            <p:ph idx="2" type="body"/>
          </p:nvPr>
        </p:nvSpPr>
        <p:spPr>
          <a:xfrm>
            <a:off x="6456575" y="3680363"/>
            <a:ext cx="5593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b="1" lang="es-419"/>
              <a:t>Asistencia Virtual - ChatBot</a:t>
            </a:r>
            <a:endParaRPr b="1"/>
          </a:p>
        </p:txBody>
      </p:sp>
      <p:sp>
        <p:nvSpPr>
          <p:cNvPr id="1987" name="Google Shape;1987;p179"/>
          <p:cNvSpPr/>
          <p:nvPr/>
        </p:nvSpPr>
        <p:spPr>
          <a:xfrm>
            <a:off x="406525" y="4001700"/>
            <a:ext cx="69252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25" spcFirstLastPara="1" rIns="91425" wrap="square" tIns="34275">
            <a:noAutofit/>
          </a:bodyPr>
          <a:lstStyle/>
          <a:p>
            <a:pPr indent="0" lvl="0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Impacto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➔"/>
            </a:pPr>
            <a:r>
              <a:rPr lang="es-419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Aceleración del proceso de ventas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➔"/>
            </a:pPr>
            <a:r>
              <a:rPr lang="es-419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Mejor experiencia para el cliente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➔"/>
            </a:pPr>
            <a:r>
              <a:rPr lang="es-419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Aumento del NPS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180"/>
          <p:cNvSpPr txBox="1"/>
          <p:nvPr>
            <p:ph idx="1" type="body"/>
          </p:nvPr>
        </p:nvSpPr>
        <p:spPr>
          <a:xfrm>
            <a:off x="329807" y="242890"/>
            <a:ext cx="2108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s-419"/>
              <a:t>Mapa de calor</a:t>
            </a:r>
            <a:endParaRPr/>
          </a:p>
        </p:txBody>
      </p:sp>
      <p:sp>
        <p:nvSpPr>
          <p:cNvPr id="1993" name="Google Shape;1993;p180"/>
          <p:cNvSpPr txBox="1"/>
          <p:nvPr>
            <p:ph idx="2" type="body"/>
          </p:nvPr>
        </p:nvSpPr>
        <p:spPr>
          <a:xfrm>
            <a:off x="2743202" y="270000"/>
            <a:ext cx="55935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/>
              <a:t>Herramienta Clarity</a:t>
            </a:r>
            <a:endParaRPr/>
          </a:p>
        </p:txBody>
      </p:sp>
      <p:grpSp>
        <p:nvGrpSpPr>
          <p:cNvPr id="1994" name="Google Shape;1994;p180"/>
          <p:cNvGrpSpPr/>
          <p:nvPr/>
        </p:nvGrpSpPr>
        <p:grpSpPr>
          <a:xfrm>
            <a:off x="5827049" y="799754"/>
            <a:ext cx="2545070" cy="4366023"/>
            <a:chOff x="1484258" y="1458244"/>
            <a:chExt cx="3486397" cy="5900031"/>
          </a:xfrm>
        </p:grpSpPr>
        <p:pic>
          <p:nvPicPr>
            <p:cNvPr id="1995" name="Google Shape;1995;p180"/>
            <p:cNvPicPr preferRelativeResize="0"/>
            <p:nvPr/>
          </p:nvPicPr>
          <p:blipFill rotWithShape="1">
            <a:blip r:embed="rId3">
              <a:alphaModFix/>
            </a:blip>
            <a:srcRect b="0" l="0" r="51484" t="15124"/>
            <a:stretch/>
          </p:blipFill>
          <p:spPr>
            <a:xfrm>
              <a:off x="1484258" y="1458244"/>
              <a:ext cx="3486397" cy="3465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6" name="Google Shape;1996;p180"/>
            <p:cNvPicPr preferRelativeResize="0"/>
            <p:nvPr/>
          </p:nvPicPr>
          <p:blipFill rotWithShape="1">
            <a:blip r:embed="rId3">
              <a:alphaModFix/>
            </a:blip>
            <a:srcRect b="0" l="51484" r="33216" t="25177"/>
            <a:stretch/>
          </p:blipFill>
          <p:spPr>
            <a:xfrm>
              <a:off x="3785400" y="4276650"/>
              <a:ext cx="1099376" cy="305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7" name="Google Shape;1997;p180"/>
            <p:cNvPicPr preferRelativeResize="0"/>
            <p:nvPr/>
          </p:nvPicPr>
          <p:blipFill rotWithShape="1">
            <a:blip r:embed="rId3">
              <a:alphaModFix/>
            </a:blip>
            <a:srcRect b="0" l="66848" r="2011" t="18427"/>
            <a:stretch/>
          </p:blipFill>
          <p:spPr>
            <a:xfrm>
              <a:off x="1607050" y="4027275"/>
              <a:ext cx="2237726" cy="3331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8" name="Google Shape;1998;p180"/>
          <p:cNvPicPr preferRelativeResize="0"/>
          <p:nvPr/>
        </p:nvPicPr>
        <p:blipFill rotWithShape="1">
          <a:blip r:embed="rId4">
            <a:alphaModFix/>
          </a:blip>
          <a:srcRect b="0" l="2968" r="11488" t="0"/>
          <a:stretch/>
        </p:blipFill>
        <p:spPr>
          <a:xfrm>
            <a:off x="329800" y="865363"/>
            <a:ext cx="5533123" cy="362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54"/>
          <p:cNvSpPr txBox="1"/>
          <p:nvPr>
            <p:ph idx="1" type="body"/>
          </p:nvPr>
        </p:nvSpPr>
        <p:spPr>
          <a:xfrm>
            <a:off x="329800" y="242900"/>
            <a:ext cx="2493900" cy="3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rPr lang="es-419">
                <a:highlight>
                  <a:schemeClr val="lt1"/>
                </a:highlight>
              </a:rPr>
              <a:t>Objetivo de la sesión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413" name="Google Shape;1413;p154"/>
          <p:cNvSpPr txBox="1"/>
          <p:nvPr/>
        </p:nvSpPr>
        <p:spPr>
          <a:xfrm>
            <a:off x="1042475" y="2511550"/>
            <a:ext cx="67527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Explicación del </a:t>
            </a:r>
            <a:r>
              <a:rPr b="1"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Modelo de Gestión</a:t>
            </a:r>
            <a: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de la Dirección de Innovación</a:t>
            </a:r>
            <a:b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 través del </a:t>
            </a:r>
            <a:r>
              <a:rPr b="1"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Caso de uso “Perfilador”</a:t>
            </a:r>
            <a:endParaRPr b="1" i="0" sz="16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4" name="Google Shape;1414;p154"/>
          <p:cNvCxnSpPr/>
          <p:nvPr/>
        </p:nvCxnSpPr>
        <p:spPr>
          <a:xfrm>
            <a:off x="361684" y="3228476"/>
            <a:ext cx="5137200" cy="0"/>
          </a:xfrm>
          <a:prstGeom prst="straightConnector1">
            <a:avLst/>
          </a:prstGeom>
          <a:noFill/>
          <a:ln cap="flat" cmpd="sng" w="9525">
            <a:solidFill>
              <a:srgbClr val="02C1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5" name="Google Shape;1415;p154"/>
          <p:cNvSpPr txBox="1"/>
          <p:nvPr/>
        </p:nvSpPr>
        <p:spPr>
          <a:xfrm>
            <a:off x="1071957" y="3421025"/>
            <a:ext cx="69585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Presentación de avances</a:t>
            </a:r>
            <a: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de la herramienta de perfilamiento: </a:t>
            </a:r>
            <a:b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Piloteo Fase 1 y Análisis de Impacto</a:t>
            </a:r>
            <a:endParaRPr b="0" i="0" sz="1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6" name="Google Shape;1416;p154"/>
          <p:cNvSpPr txBox="1"/>
          <p:nvPr/>
        </p:nvSpPr>
        <p:spPr>
          <a:xfrm>
            <a:off x="1089388" y="4457125"/>
            <a:ext cx="7353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6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Compartir siguientes pasos y </a:t>
            </a:r>
            <a:r>
              <a:rPr b="1" lang="es-419" sz="16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evolución del proyecto</a:t>
            </a:r>
            <a:endParaRPr b="1" i="0" sz="1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17" name="Google Shape;1417;p154"/>
          <p:cNvGrpSpPr/>
          <p:nvPr/>
        </p:nvGrpSpPr>
        <p:grpSpPr>
          <a:xfrm>
            <a:off x="329808" y="2397335"/>
            <a:ext cx="449965" cy="417683"/>
            <a:chOff x="6653161" y="1657787"/>
            <a:chExt cx="599953" cy="556911"/>
          </a:xfrm>
        </p:grpSpPr>
        <p:sp>
          <p:nvSpPr>
            <p:cNvPr id="1418" name="Google Shape;1418;p154"/>
            <p:cNvSpPr/>
            <p:nvPr/>
          </p:nvSpPr>
          <p:spPr>
            <a:xfrm>
              <a:off x="6653161" y="1702598"/>
              <a:ext cx="512100" cy="512100"/>
            </a:xfrm>
            <a:prstGeom prst="ellipse">
              <a:avLst/>
            </a:prstGeom>
            <a:noFill/>
            <a:ln cap="flat" cmpd="sng" w="9525">
              <a:solidFill>
                <a:srgbClr val="1AC0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54000" lIns="54000" spcFirstLastPara="1" rIns="54000" wrap="square" tIns="54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9" name="Google Shape;1419;p154"/>
            <p:cNvSpPr/>
            <p:nvPr/>
          </p:nvSpPr>
          <p:spPr>
            <a:xfrm>
              <a:off x="6741014" y="1657787"/>
              <a:ext cx="512100" cy="512100"/>
            </a:xfrm>
            <a:prstGeom prst="ellipse">
              <a:avLst/>
            </a:prstGeom>
            <a:noFill/>
            <a:ln cap="flat" cmpd="sng" w="9525">
              <a:solidFill>
                <a:srgbClr val="1AC0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54000" lIns="54000" spcFirstLastPara="1" rIns="54000" wrap="square" tIns="54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20" name="Google Shape;1420;p154"/>
          <p:cNvSpPr txBox="1"/>
          <p:nvPr/>
        </p:nvSpPr>
        <p:spPr>
          <a:xfrm>
            <a:off x="456883" y="2430994"/>
            <a:ext cx="26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419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1" name="Google Shape;1421;p154"/>
          <p:cNvCxnSpPr/>
          <p:nvPr/>
        </p:nvCxnSpPr>
        <p:spPr>
          <a:xfrm>
            <a:off x="361684" y="4115546"/>
            <a:ext cx="5137200" cy="0"/>
          </a:xfrm>
          <a:prstGeom prst="straightConnector1">
            <a:avLst/>
          </a:prstGeom>
          <a:noFill/>
          <a:ln cap="flat" cmpd="sng" w="9525">
            <a:solidFill>
              <a:srgbClr val="02C1D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2" name="Google Shape;1422;p154"/>
          <p:cNvSpPr/>
          <p:nvPr/>
        </p:nvSpPr>
        <p:spPr>
          <a:xfrm>
            <a:off x="353801" y="3473285"/>
            <a:ext cx="384000" cy="384000"/>
          </a:xfrm>
          <a:prstGeom prst="ellipse">
            <a:avLst/>
          </a:prstGeom>
          <a:noFill/>
          <a:ln cap="flat" cmpd="sng" w="9525">
            <a:solidFill>
              <a:srgbClr val="1AC0D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4000" lIns="54000" spcFirstLastPara="1" rIns="54000" wrap="square" tIns="54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3" name="Google Shape;1423;p154"/>
          <p:cNvSpPr/>
          <p:nvPr/>
        </p:nvSpPr>
        <p:spPr>
          <a:xfrm>
            <a:off x="395690" y="3455855"/>
            <a:ext cx="384000" cy="384000"/>
          </a:xfrm>
          <a:prstGeom prst="ellipse">
            <a:avLst/>
          </a:prstGeom>
          <a:noFill/>
          <a:ln cap="flat" cmpd="sng" w="9525">
            <a:solidFill>
              <a:srgbClr val="1AC0D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4000" lIns="54000" spcFirstLastPara="1" rIns="54000" wrap="square" tIns="54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4" name="Google Shape;1424;p154"/>
          <p:cNvSpPr/>
          <p:nvPr/>
        </p:nvSpPr>
        <p:spPr>
          <a:xfrm>
            <a:off x="362068" y="4368463"/>
            <a:ext cx="384000" cy="384000"/>
          </a:xfrm>
          <a:prstGeom prst="ellipse">
            <a:avLst/>
          </a:prstGeom>
          <a:noFill/>
          <a:ln cap="flat" cmpd="sng" w="9525">
            <a:solidFill>
              <a:srgbClr val="1AC0D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4000" lIns="54000" spcFirstLastPara="1" rIns="54000" wrap="square" tIns="54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5" name="Google Shape;1425;p154"/>
          <p:cNvSpPr/>
          <p:nvPr/>
        </p:nvSpPr>
        <p:spPr>
          <a:xfrm>
            <a:off x="380234" y="4288310"/>
            <a:ext cx="384000" cy="384000"/>
          </a:xfrm>
          <a:prstGeom prst="ellipse">
            <a:avLst/>
          </a:prstGeom>
          <a:noFill/>
          <a:ln cap="flat" cmpd="sng" w="9525">
            <a:solidFill>
              <a:srgbClr val="1AC0D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4000" lIns="54000" spcFirstLastPara="1" rIns="54000" wrap="square" tIns="54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6" name="Google Shape;1426;p154"/>
          <p:cNvSpPr txBox="1"/>
          <p:nvPr/>
        </p:nvSpPr>
        <p:spPr>
          <a:xfrm>
            <a:off x="456883" y="3509354"/>
            <a:ext cx="26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154"/>
          <p:cNvSpPr txBox="1"/>
          <p:nvPr/>
        </p:nvSpPr>
        <p:spPr>
          <a:xfrm>
            <a:off x="456883" y="4378531"/>
            <a:ext cx="265500" cy="3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419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181"/>
          <p:cNvSpPr/>
          <p:nvPr/>
        </p:nvSpPr>
        <p:spPr>
          <a:xfrm>
            <a:off x="162725" y="2290075"/>
            <a:ext cx="1287000" cy="25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27000" lIns="54000" spcFirstLastPara="1" rIns="54000" wrap="square" tIns="270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Procesos operativos</a:t>
            </a:r>
            <a:endParaRPr b="1"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4" name="Google Shape;2004;p181"/>
          <p:cNvPicPr preferRelativeResize="0"/>
          <p:nvPr/>
        </p:nvPicPr>
        <p:blipFill rotWithShape="1">
          <a:blip r:embed="rId3">
            <a:alphaModFix/>
          </a:blip>
          <a:srcRect b="0" l="0" r="0" t="9535"/>
          <a:stretch/>
        </p:blipFill>
        <p:spPr>
          <a:xfrm>
            <a:off x="1449725" y="597975"/>
            <a:ext cx="7318602" cy="41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181"/>
          <p:cNvSpPr txBox="1"/>
          <p:nvPr>
            <p:ph idx="4294967295" type="body"/>
          </p:nvPr>
        </p:nvSpPr>
        <p:spPr>
          <a:xfrm>
            <a:off x="1449725" y="242888"/>
            <a:ext cx="7105200" cy="4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rgbClr val="FFFFFF"/>
                </a:solidFill>
              </a:rPr>
              <a:t>Diagrama de procesos de Perfilamiento en SalesForce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182"/>
          <p:cNvSpPr txBox="1"/>
          <p:nvPr>
            <p:ph idx="1" type="body"/>
          </p:nvPr>
        </p:nvSpPr>
        <p:spPr>
          <a:xfrm>
            <a:off x="386957" y="1702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s-419"/>
              <a:t>Estadística</a:t>
            </a:r>
            <a:r>
              <a:rPr lang="es-419"/>
              <a:t> programas comprados </a:t>
            </a:r>
            <a:endParaRPr/>
          </a:p>
        </p:txBody>
      </p:sp>
      <p:sp>
        <p:nvSpPr>
          <p:cNvPr id="2011" name="Google Shape;2011;p182"/>
          <p:cNvSpPr txBox="1"/>
          <p:nvPr>
            <p:ph idx="2" type="body"/>
          </p:nvPr>
        </p:nvSpPr>
        <p:spPr>
          <a:xfrm>
            <a:off x="415606" y="7135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/>
              <a:t>Recomendados por el perfilador V1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/>
              <a:t>Datos de uso Perfilador V2</a:t>
            </a:r>
            <a:endParaRPr/>
          </a:p>
        </p:txBody>
      </p:sp>
      <p:sp>
        <p:nvSpPr>
          <p:cNvPr id="2012" name="Google Shape;2012;p182"/>
          <p:cNvSpPr/>
          <p:nvPr/>
        </p:nvSpPr>
        <p:spPr>
          <a:xfrm>
            <a:off x="342692" y="2571752"/>
            <a:ext cx="20157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120650" lvl="0" marL="127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Los cursos que recomienda el perfilador son distintos a la de la V1</a:t>
            </a:r>
            <a:endParaRPr sz="1100"/>
          </a:p>
          <a:p>
            <a:pPr indent="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3" name="Google Shape;2013;p182" title="Grafica de datos perfi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403" y="170300"/>
            <a:ext cx="5747400" cy="27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254" y="3060125"/>
            <a:ext cx="4575685" cy="19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183"/>
          <p:cNvSpPr txBox="1"/>
          <p:nvPr>
            <p:ph idx="1" type="body"/>
          </p:nvPr>
        </p:nvSpPr>
        <p:spPr>
          <a:xfrm>
            <a:off x="386957" y="1702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s-419"/>
              <a:t>Estadística programas comprados </a:t>
            </a:r>
            <a:endParaRPr/>
          </a:p>
        </p:txBody>
      </p:sp>
      <p:sp>
        <p:nvSpPr>
          <p:cNvPr id="2020" name="Google Shape;2020;p183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/>
              <a:t>No decidieron sobre la recomendación del perfilador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t/>
            </a:r>
            <a:endParaRPr/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es-419"/>
              <a:t>Datos de uso del perfilador V2</a:t>
            </a:r>
            <a:endParaRPr/>
          </a:p>
        </p:txBody>
      </p:sp>
      <p:sp>
        <p:nvSpPr>
          <p:cNvPr id="2021" name="Google Shape;2021;p183"/>
          <p:cNvSpPr/>
          <p:nvPr/>
        </p:nvSpPr>
        <p:spPr>
          <a:xfrm>
            <a:off x="342692" y="2571752"/>
            <a:ext cx="20157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20650" lvl="0" marL="127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Parece que el nuevo perfilador tiene mejor corrección de las recomendaciones, al recomendar cursos que antes se ignoraban</a:t>
            </a:r>
            <a:endParaRPr sz="1100"/>
          </a:p>
          <a:p>
            <a:pPr indent="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2" name="Google Shape;2022;p183" title="top 10 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8350" y="170300"/>
            <a:ext cx="5864955" cy="275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891" y="3097950"/>
            <a:ext cx="4447028" cy="19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184"/>
          <p:cNvSpPr txBox="1"/>
          <p:nvPr>
            <p:ph idx="1" type="body"/>
          </p:nvPr>
        </p:nvSpPr>
        <p:spPr>
          <a:xfrm>
            <a:off x="451857" y="170296"/>
            <a:ext cx="2199300" cy="335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Informe precisión perfilador  V1</a:t>
            </a:r>
            <a:endParaRPr/>
          </a:p>
        </p:txBody>
      </p:sp>
      <p:sp>
        <p:nvSpPr>
          <p:cNvPr id="2029" name="Google Shape;2029;p184"/>
          <p:cNvSpPr txBox="1"/>
          <p:nvPr>
            <p:ph idx="2" type="body"/>
          </p:nvPr>
        </p:nvSpPr>
        <p:spPr>
          <a:xfrm>
            <a:off x="358457" y="786171"/>
            <a:ext cx="2142000" cy="142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Precisión del perfilador si hay COMPRA del mismo programa o es uno distinto al que recomiendan</a:t>
            </a:r>
            <a:endParaRPr/>
          </a:p>
        </p:txBody>
      </p:sp>
      <p:pic>
        <p:nvPicPr>
          <p:cNvPr id="2030" name="Google Shape;2030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726" y="604313"/>
            <a:ext cx="4973300" cy="414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1" name="Google Shape;2031;p184"/>
          <p:cNvSpPr/>
          <p:nvPr/>
        </p:nvSpPr>
        <p:spPr>
          <a:xfrm>
            <a:off x="342692" y="2571752"/>
            <a:ext cx="20157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20650" lvl="0" marL="127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mitad de las recomendaciones son ignoradas</a:t>
            </a:r>
            <a:endParaRPr sz="1100"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185"/>
          <p:cNvSpPr txBox="1"/>
          <p:nvPr>
            <p:ph idx="1" type="body"/>
          </p:nvPr>
        </p:nvSpPr>
        <p:spPr>
          <a:xfrm>
            <a:off x="386957" y="170296"/>
            <a:ext cx="2199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s-419"/>
              <a:t>Estadísticas uso perfilador V1</a:t>
            </a:r>
            <a:endParaRPr/>
          </a:p>
        </p:txBody>
      </p:sp>
      <p:sp>
        <p:nvSpPr>
          <p:cNvPr id="2037" name="Google Shape;2037;p185"/>
          <p:cNvSpPr txBox="1"/>
          <p:nvPr>
            <p:ph idx="2" type="body"/>
          </p:nvPr>
        </p:nvSpPr>
        <p:spPr>
          <a:xfrm>
            <a:off x="386957" y="635796"/>
            <a:ext cx="21420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</a:pPr>
            <a:r>
              <a:rPr lang="es-419"/>
              <a:t>Datos de perfilador V1 en cantidad de uso</a:t>
            </a:r>
            <a:endParaRPr/>
          </a:p>
        </p:txBody>
      </p:sp>
      <p:sp>
        <p:nvSpPr>
          <p:cNvPr id="2038" name="Google Shape;2038;p185"/>
          <p:cNvSpPr/>
          <p:nvPr/>
        </p:nvSpPr>
        <p:spPr>
          <a:xfrm>
            <a:off x="342692" y="2571752"/>
            <a:ext cx="20157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20650" lvl="0" marL="127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t/>
            </a:r>
            <a:endParaRPr sz="1100"/>
          </a:p>
          <a:p>
            <a:pPr indent="-120650" lvl="0" marL="127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</a:pPr>
            <a:r>
              <a:t/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39" name="Google Shape;2039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475" y="1001099"/>
            <a:ext cx="5655600" cy="26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86"/>
          <p:cNvSpPr txBox="1"/>
          <p:nvPr>
            <p:ph idx="1" type="body"/>
          </p:nvPr>
        </p:nvSpPr>
        <p:spPr>
          <a:xfrm>
            <a:off x="329807" y="292896"/>
            <a:ext cx="2199300" cy="335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Perfilador</a:t>
            </a:r>
            <a:endParaRPr/>
          </a:p>
        </p:txBody>
      </p:sp>
      <p:sp>
        <p:nvSpPr>
          <p:cNvPr id="2045" name="Google Shape;2045;p186"/>
          <p:cNvSpPr txBox="1"/>
          <p:nvPr>
            <p:ph idx="2" type="body"/>
          </p:nvPr>
        </p:nvSpPr>
        <p:spPr>
          <a:xfrm>
            <a:off x="174700" y="1080300"/>
            <a:ext cx="2509500" cy="142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500">
                <a:latin typeface="Arial"/>
                <a:ea typeface="Arial"/>
                <a:cs typeface="Arial"/>
                <a:sym typeface="Arial"/>
              </a:rPr>
              <a:t>Creación de un algoritmo assessment que mejore la experiencia del usuario en el track de data scientist que permita generar más tracción y conversión de usuarios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46" name="Google Shape;2046;p186"/>
          <p:cNvSpPr txBox="1"/>
          <p:nvPr/>
        </p:nvSpPr>
        <p:spPr>
          <a:xfrm>
            <a:off x="2947675" y="1807900"/>
            <a:ext cx="2918700" cy="24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2"/>
                </a:solidFill>
              </a:rPr>
              <a:t>La herramienta de perfilamiento no está actualizada ni cuenta con todas las modalidades y programas causando incomodidad a los alumnos y asesores, afectando en el NPS y retención de prospectos.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47" name="Google Shape;2047;p186"/>
          <p:cNvSpPr txBox="1"/>
          <p:nvPr/>
        </p:nvSpPr>
        <p:spPr>
          <a:xfrm>
            <a:off x="5866375" y="1871325"/>
            <a:ext cx="2804400" cy="12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2"/>
                </a:solidFill>
              </a:rPr>
              <a:t>Desarrollar una herramienta que brinde </a:t>
            </a:r>
            <a:r>
              <a:rPr b="1" lang="es-419" sz="1200">
                <a:solidFill>
                  <a:schemeClr val="dk2"/>
                </a:solidFill>
              </a:rPr>
              <a:t>experiencia de usuario</a:t>
            </a:r>
            <a:r>
              <a:rPr lang="es-419" sz="1200">
                <a:solidFill>
                  <a:schemeClr val="dk2"/>
                </a:solidFill>
              </a:rPr>
              <a:t> y brindar</a:t>
            </a:r>
            <a:r>
              <a:rPr b="1" lang="es-419" sz="1200">
                <a:solidFill>
                  <a:schemeClr val="dk2"/>
                </a:solidFill>
              </a:rPr>
              <a:t> recomendaciones precisas</a:t>
            </a:r>
            <a:r>
              <a:rPr lang="es-419" sz="1200">
                <a:solidFill>
                  <a:schemeClr val="dk2"/>
                </a:solidFill>
              </a:rPr>
              <a:t> de los cursos y modalidades impartidas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048" name="Google Shape;2048;p186"/>
          <p:cNvSpPr txBox="1"/>
          <p:nvPr>
            <p:ph idx="1" type="body"/>
          </p:nvPr>
        </p:nvSpPr>
        <p:spPr>
          <a:xfrm>
            <a:off x="3235432" y="1252271"/>
            <a:ext cx="2199300" cy="335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</a:rPr>
              <a:t>Necesidad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49" name="Google Shape;2049;p186"/>
          <p:cNvSpPr txBox="1"/>
          <p:nvPr>
            <p:ph idx="1" type="body"/>
          </p:nvPr>
        </p:nvSpPr>
        <p:spPr>
          <a:xfrm>
            <a:off x="5866382" y="1252271"/>
            <a:ext cx="2199300" cy="335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</a:rPr>
              <a:t>Objetivo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55"/>
          <p:cNvSpPr txBox="1"/>
          <p:nvPr>
            <p:ph idx="1" type="body"/>
          </p:nvPr>
        </p:nvSpPr>
        <p:spPr>
          <a:xfrm>
            <a:off x="329791" y="242900"/>
            <a:ext cx="46494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Pilotos para la VPAF</a:t>
            </a:r>
            <a:endParaRPr/>
          </a:p>
        </p:txBody>
      </p:sp>
      <p:pic>
        <p:nvPicPr>
          <p:cNvPr id="1433" name="Google Shape;1433;p155"/>
          <p:cNvPicPr preferRelativeResize="0"/>
          <p:nvPr/>
        </p:nvPicPr>
        <p:blipFill rotWithShape="1">
          <a:blip r:embed="rId3">
            <a:alphaModFix/>
          </a:blip>
          <a:srcRect b="6765" l="4061" r="3831" t="5484"/>
          <a:stretch/>
        </p:blipFill>
        <p:spPr>
          <a:xfrm>
            <a:off x="405937" y="851625"/>
            <a:ext cx="8207527" cy="414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56"/>
          <p:cNvSpPr txBox="1"/>
          <p:nvPr>
            <p:ph idx="1" type="body"/>
          </p:nvPr>
        </p:nvSpPr>
        <p:spPr>
          <a:xfrm>
            <a:off x="329803" y="242900"/>
            <a:ext cx="64149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Piloto: </a:t>
            </a:r>
            <a:r>
              <a:rPr b="0" lang="es-419"/>
              <a:t>Caso de uso “Perfilador de ciencia de datos”</a:t>
            </a:r>
            <a:endParaRPr b="0"/>
          </a:p>
        </p:txBody>
      </p:sp>
      <p:pic>
        <p:nvPicPr>
          <p:cNvPr id="1439" name="Google Shape;1439;p156"/>
          <p:cNvPicPr preferRelativeResize="0"/>
          <p:nvPr/>
        </p:nvPicPr>
        <p:blipFill rotWithShape="1">
          <a:blip r:embed="rId3">
            <a:alphaModFix/>
          </a:blip>
          <a:srcRect b="27554" l="4062" r="84237" t="5484"/>
          <a:stretch/>
        </p:blipFill>
        <p:spPr>
          <a:xfrm>
            <a:off x="405925" y="851625"/>
            <a:ext cx="1042623" cy="3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2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1" name="Google Shape;1441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60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2" name="Google Shape;1442;p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29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43" name="Google Shape;1443;p156"/>
          <p:cNvSpPr txBox="1"/>
          <p:nvPr/>
        </p:nvSpPr>
        <p:spPr>
          <a:xfrm>
            <a:off x="-81500" y="4491075"/>
            <a:ext cx="231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el NPS</a:t>
            </a: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por asignación de programa e </a:t>
            </a: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integrar todas las modalidades en 1 solo perfilador.</a:t>
            </a:r>
            <a:endParaRPr b="1" i="0" sz="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4" name="Google Shape;1444;p156"/>
          <p:cNvSpPr/>
          <p:nvPr/>
        </p:nvSpPr>
        <p:spPr>
          <a:xfrm rot="-5400000">
            <a:off x="539000" y="2403400"/>
            <a:ext cx="1002900" cy="8688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CCFF33">
              <a:alpha val="19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57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Detección de la Necesidad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1451" name="Google Shape;1451;p157"/>
          <p:cNvPicPr preferRelativeResize="0"/>
          <p:nvPr/>
        </p:nvPicPr>
        <p:blipFill rotWithShape="1">
          <a:blip r:embed="rId3">
            <a:alphaModFix/>
          </a:blip>
          <a:srcRect b="41521" l="6126" r="82508" t="37981"/>
          <a:stretch/>
        </p:blipFill>
        <p:spPr>
          <a:xfrm>
            <a:off x="8131275" y="49075"/>
            <a:ext cx="1012724" cy="96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157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157"/>
          <p:cNvSpPr/>
          <p:nvPr/>
        </p:nvSpPr>
        <p:spPr>
          <a:xfrm flipH="1" rot="-5400000">
            <a:off x="-553800" y="1274750"/>
            <a:ext cx="1361700" cy="25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8000" lIns="72000" spcFirstLastPara="1" rIns="72000" wrap="square" tIns="18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40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Problemática</a:t>
            </a:r>
            <a:endParaRPr sz="140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4" name="Google Shape;1454;p157"/>
          <p:cNvSpPr/>
          <p:nvPr/>
        </p:nvSpPr>
        <p:spPr>
          <a:xfrm>
            <a:off x="498053" y="2401430"/>
            <a:ext cx="1944000" cy="25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Innovation Partner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5" name="Google Shape;1455;p157"/>
          <p:cNvSpPr/>
          <p:nvPr/>
        </p:nvSpPr>
        <p:spPr>
          <a:xfrm>
            <a:off x="3424057" y="2389448"/>
            <a:ext cx="1944000" cy="25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6000" lIns="72000" spcFirstLastPara="1" rIns="72000" wrap="square" tIns="36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Áreas de oportunidad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Marketing outline" id="1456" name="Google Shape;1456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134" y="1844114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57"/>
          <p:cNvSpPr txBox="1"/>
          <p:nvPr/>
        </p:nvSpPr>
        <p:spPr>
          <a:xfrm>
            <a:off x="380650" y="1018125"/>
            <a:ext cx="736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La herramienta perfilamiento en la vertical de ciencia de datos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no está actualizada ni cuenta con todas las modalidades y programas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, lo que genera incomodidad en los alumnos inscritos debido a una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mala asignación de por programa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, en consecuencia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afecta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negativamente el NPS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(Net Promoter Score).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8" name="Google Shape;1458;p157"/>
          <p:cNvSpPr/>
          <p:nvPr/>
        </p:nvSpPr>
        <p:spPr>
          <a:xfrm>
            <a:off x="3345175" y="2694875"/>
            <a:ext cx="5232900" cy="2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-304800" lvl="0" marL="457200" marR="0" rtl="0" algn="just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Roboto"/>
              <a:buChar char="-"/>
            </a:pP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Unificar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todas las modalidades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en una sola herramienta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Roboto"/>
              <a:buChar char="-"/>
            </a:pP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Desarrollar un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mapeo de procesos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entre todas las áreas participantes del proyecto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Roboto"/>
              <a:buChar char="-"/>
            </a:pP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Estandarizar por nivel de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expertise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y modalidad 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los programas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Roboto"/>
              <a:buChar char="-"/>
            </a:pP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Generar eficiencias en el proceso de 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perfilamiento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reduciendo las consultas a los coordinadores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de programa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Roboto"/>
              <a:buChar char="-"/>
            </a:pP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Actualizar los reactivos 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del perfilador anterior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Roboto"/>
              <a:buChar char="-"/>
            </a:pP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Generar </a:t>
            </a: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analitica de los datos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que podemos obtener de la herramienta a través de una estrategia de datos 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Roboto"/>
              <a:buChar char="-"/>
            </a:pPr>
            <a:r>
              <a:rPr b="1"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la experiencia de usuario</a:t>
            </a:r>
            <a:r>
              <a:rPr lang="es-419" sz="12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de la herramienta</a:t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Bullseye contorno" id="1459" name="Google Shape;1459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7099" y="1830600"/>
            <a:ext cx="540000" cy="540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0" name="Google Shape;1460;p157"/>
          <p:cNvCxnSpPr/>
          <p:nvPr/>
        </p:nvCxnSpPr>
        <p:spPr>
          <a:xfrm>
            <a:off x="3261725" y="2143286"/>
            <a:ext cx="4800" cy="2558700"/>
          </a:xfrm>
          <a:prstGeom prst="straightConnector1">
            <a:avLst/>
          </a:prstGeom>
          <a:noFill/>
          <a:ln cap="flat" cmpd="sng" w="9525">
            <a:solidFill>
              <a:srgbClr val="63F2D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1" name="Google Shape;1461;p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50" y="285410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62" name="Google Shape;1462;p1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060" y="3422575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63" name="Google Shape;1463;p1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3170" y="39148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64" name="Google Shape;1464;p157"/>
          <p:cNvSpPr txBox="1"/>
          <p:nvPr/>
        </p:nvSpPr>
        <p:spPr>
          <a:xfrm>
            <a:off x="980150" y="3883200"/>
            <a:ext cx="21846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Jorge Limón Robles</a:t>
            </a:r>
            <a:endParaRPr b="1" sz="10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Director de Gestión de Talento</a:t>
            </a:r>
            <a:endParaRPr sz="10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5" name="Google Shape;1465;p157"/>
          <p:cNvSpPr txBox="1"/>
          <p:nvPr/>
        </p:nvSpPr>
        <p:spPr>
          <a:xfrm>
            <a:off x="982575" y="3390925"/>
            <a:ext cx="2414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Ciro Alfonso Herrera Ramírez</a:t>
            </a:r>
            <a:endParaRPr sz="10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Director de Actualización Profesional</a:t>
            </a:r>
            <a:endParaRPr sz="10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6" name="Google Shape;1466;p157"/>
          <p:cNvSpPr txBox="1"/>
          <p:nvPr/>
        </p:nvSpPr>
        <p:spPr>
          <a:xfrm>
            <a:off x="982575" y="2871725"/>
            <a:ext cx="24144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Vianey Valenzuela Castro</a:t>
            </a:r>
            <a:endParaRPr b="1" sz="10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Directora de Innovación y TLG</a:t>
            </a:r>
            <a:endParaRPr sz="100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7" name="Google Shape;1467;p157"/>
          <p:cNvSpPr/>
          <p:nvPr/>
        </p:nvSpPr>
        <p:spPr>
          <a:xfrm>
            <a:off x="8934650" y="0"/>
            <a:ext cx="209400" cy="8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58"/>
          <p:cNvSpPr txBox="1"/>
          <p:nvPr>
            <p:ph idx="1" type="body"/>
          </p:nvPr>
        </p:nvSpPr>
        <p:spPr>
          <a:xfrm>
            <a:off x="329803" y="242900"/>
            <a:ext cx="64149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Piloto: </a:t>
            </a:r>
            <a:r>
              <a:rPr b="0" lang="es-419"/>
              <a:t>Caso de uso “Perfilador de ciencia de datos”</a:t>
            </a:r>
            <a:endParaRPr b="0"/>
          </a:p>
        </p:txBody>
      </p:sp>
      <p:pic>
        <p:nvPicPr>
          <p:cNvPr id="1473" name="Google Shape;1473;p158"/>
          <p:cNvPicPr preferRelativeResize="0"/>
          <p:nvPr/>
        </p:nvPicPr>
        <p:blipFill rotWithShape="1">
          <a:blip r:embed="rId3">
            <a:alphaModFix/>
          </a:blip>
          <a:srcRect b="27554" l="4062" r="84237" t="5484"/>
          <a:stretch/>
        </p:blipFill>
        <p:spPr>
          <a:xfrm>
            <a:off x="405925" y="851625"/>
            <a:ext cx="1042623" cy="3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2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5" name="Google Shape;1475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60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6" name="Google Shape;1476;p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29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77" name="Google Shape;1477;p158"/>
          <p:cNvSpPr txBox="1"/>
          <p:nvPr/>
        </p:nvSpPr>
        <p:spPr>
          <a:xfrm>
            <a:off x="-81500" y="4491075"/>
            <a:ext cx="231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el NPS</a:t>
            </a: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por asignación de programa e </a:t>
            </a: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integrar todas las modalidades en 1 solo perfilador.</a:t>
            </a:r>
            <a:endParaRPr b="1" i="0" sz="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78" name="Google Shape;1478;p158"/>
          <p:cNvPicPr preferRelativeResize="0"/>
          <p:nvPr/>
        </p:nvPicPr>
        <p:blipFill rotWithShape="1">
          <a:blip r:embed="rId3">
            <a:alphaModFix/>
          </a:blip>
          <a:srcRect b="37246" l="15759" r="70333" t="5486"/>
          <a:stretch/>
        </p:blipFill>
        <p:spPr>
          <a:xfrm>
            <a:off x="1448550" y="851625"/>
            <a:ext cx="1239250" cy="270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79" name="Google Shape;1479;p158"/>
          <p:cNvSpPr/>
          <p:nvPr/>
        </p:nvSpPr>
        <p:spPr>
          <a:xfrm>
            <a:off x="1414600" y="1250500"/>
            <a:ext cx="1273200" cy="78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0" name="Google Shape;1480;p158" title="Perfilador Brief.png"/>
          <p:cNvPicPr preferRelativeResize="0"/>
          <p:nvPr/>
        </p:nvPicPr>
        <p:blipFill rotWithShape="1">
          <a:blip r:embed="rId7">
            <a:alphaModFix/>
          </a:blip>
          <a:srcRect b="0" l="0" r="3521" t="15732"/>
          <a:stretch/>
        </p:blipFill>
        <p:spPr>
          <a:xfrm>
            <a:off x="1159650" y="1250500"/>
            <a:ext cx="1969450" cy="9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58"/>
          <p:cNvSpPr/>
          <p:nvPr/>
        </p:nvSpPr>
        <p:spPr>
          <a:xfrm>
            <a:off x="5947000" y="1233525"/>
            <a:ext cx="1434600" cy="64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158"/>
          <p:cNvSpPr/>
          <p:nvPr/>
        </p:nvSpPr>
        <p:spPr>
          <a:xfrm rot="-5400000">
            <a:off x="1642925" y="2403400"/>
            <a:ext cx="1002900" cy="8688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CCFF33">
              <a:alpha val="19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59"/>
          <p:cNvSpPr txBox="1"/>
          <p:nvPr>
            <p:ph idx="1" type="body"/>
          </p:nvPr>
        </p:nvSpPr>
        <p:spPr>
          <a:xfrm>
            <a:off x="386975" y="242888"/>
            <a:ext cx="7105200" cy="480600"/>
          </a:xfrm>
          <a:prstGeom prst="rect">
            <a:avLst/>
          </a:prstGeom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>
                <a:highlight>
                  <a:schemeClr val="lt1"/>
                </a:highlight>
              </a:rPr>
              <a:t>Análisis de Recursos disponibles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489" name="Google Shape;1489;p159"/>
          <p:cNvSpPr/>
          <p:nvPr/>
        </p:nvSpPr>
        <p:spPr>
          <a:xfrm>
            <a:off x="7916125" y="469650"/>
            <a:ext cx="329100" cy="22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0" name="Google Shape;1490;p159"/>
          <p:cNvPicPr preferRelativeResize="0"/>
          <p:nvPr/>
        </p:nvPicPr>
        <p:blipFill rotWithShape="1">
          <a:blip r:embed="rId3">
            <a:alphaModFix/>
          </a:blip>
          <a:srcRect b="43909" l="18400" r="72245" t="38266"/>
          <a:stretch/>
        </p:blipFill>
        <p:spPr>
          <a:xfrm>
            <a:off x="8131274" y="61850"/>
            <a:ext cx="833574" cy="8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159"/>
          <p:cNvSpPr/>
          <p:nvPr/>
        </p:nvSpPr>
        <p:spPr>
          <a:xfrm>
            <a:off x="8934650" y="0"/>
            <a:ext cx="209400" cy="8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59"/>
          <p:cNvSpPr/>
          <p:nvPr/>
        </p:nvSpPr>
        <p:spPr>
          <a:xfrm>
            <a:off x="243300" y="1072450"/>
            <a:ext cx="2631300" cy="203700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Modalidades existentes para la oferta de servicios​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493" name="Google Shape;1493;p159"/>
          <p:cNvSpPr/>
          <p:nvPr/>
        </p:nvSpPr>
        <p:spPr>
          <a:xfrm>
            <a:off x="3171825" y="1072450"/>
            <a:ext cx="2631300" cy="203700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Oferta en Data Scientist de la VEC​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494" name="Google Shape;1494;p159"/>
          <p:cNvSpPr/>
          <p:nvPr/>
        </p:nvSpPr>
        <p:spPr>
          <a:xfrm>
            <a:off x="6081725" y="1072450"/>
            <a:ext cx="2631300" cy="203700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Mapeo de journeys y procesos​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495" name="Google Shape;1495;p159"/>
          <p:cNvSpPr/>
          <p:nvPr/>
        </p:nvSpPr>
        <p:spPr>
          <a:xfrm>
            <a:off x="243300" y="3024225"/>
            <a:ext cx="2631300" cy="203700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Perfilador TLG (Mystery Shopper)​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496" name="Google Shape;1496;p159"/>
          <p:cNvSpPr/>
          <p:nvPr/>
        </p:nvSpPr>
        <p:spPr>
          <a:xfrm>
            <a:off x="3171825" y="3024225"/>
            <a:ext cx="2631300" cy="203700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Perfilador Actual​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497" name="Google Shape;1497;p159"/>
          <p:cNvSpPr/>
          <p:nvPr/>
        </p:nvSpPr>
        <p:spPr>
          <a:xfrm>
            <a:off x="6081725" y="3024225"/>
            <a:ext cx="2631300" cy="203700"/>
          </a:xfrm>
          <a:prstGeom prst="rect">
            <a:avLst/>
          </a:prstGeom>
          <a:solidFill>
            <a:srgbClr val="43AFE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800">
                <a:solidFill>
                  <a:schemeClr val="lt1"/>
                </a:solidFill>
              </a:rPr>
              <a:t>Benchmark Assessments​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1498" name="Google Shape;1498;p159"/>
          <p:cNvSpPr/>
          <p:nvPr/>
        </p:nvSpPr>
        <p:spPr>
          <a:xfrm>
            <a:off x="243300" y="13610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La oferta de servicios evaluada para el desarrollo del perfilador se presenta en cuatro modalidades flexibles: Live, En línea, Aula Virtual y TLG.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499" name="Google Shape;1499;p159"/>
          <p:cNvSpPr/>
          <p:nvPr/>
        </p:nvSpPr>
        <p:spPr>
          <a:xfrm>
            <a:off x="3171825" y="13610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Para desarrollar ejercicios controlados de entrenamiento en inteligencia, se consideraron los programas que conforman la oferta de Data Scientist.​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00" name="Google Shape;1500;p159"/>
          <p:cNvSpPr/>
          <p:nvPr/>
        </p:nvSpPr>
        <p:spPr>
          <a:xfrm>
            <a:off x="6081725" y="136105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Se mapearon los journeys de la solución actual para entender el proceso y determinar cómo optimizarlo. ​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descr="A screenshot of a web page&#10;&#10;Description automatically generated" id="1501" name="Google Shape;1501;p159"/>
          <p:cNvPicPr preferRelativeResize="0"/>
          <p:nvPr/>
        </p:nvPicPr>
        <p:blipFill rotWithShape="1">
          <a:blip r:embed="rId4">
            <a:alphaModFix/>
          </a:blip>
          <a:srcRect b="36652" l="0" r="0" t="7803"/>
          <a:stretch/>
        </p:blipFill>
        <p:spPr>
          <a:xfrm>
            <a:off x="401200" y="1941374"/>
            <a:ext cx="2263425" cy="873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 screen&#10;&#10;Description automatically generated" id="1502" name="Google Shape;1502;p159"/>
          <p:cNvPicPr preferRelativeResize="0"/>
          <p:nvPr/>
        </p:nvPicPr>
        <p:blipFill rotWithShape="1">
          <a:blip r:embed="rId5">
            <a:alphaModFix/>
          </a:blip>
          <a:srcRect b="0" l="0" r="0" t="39459"/>
          <a:stretch/>
        </p:blipFill>
        <p:spPr>
          <a:xfrm>
            <a:off x="6230025" y="2002750"/>
            <a:ext cx="2167600" cy="75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159"/>
          <p:cNvSpPr/>
          <p:nvPr/>
        </p:nvSpPr>
        <p:spPr>
          <a:xfrm>
            <a:off x="243300" y="328490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Se mapeó el journey actual en la solución TLG para identificar áreas de oportunidad en la experiencia del usuario y en la eficiencia del sistema.​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04" name="Google Shape;1504;p159"/>
          <p:cNvSpPr/>
          <p:nvPr/>
        </p:nvSpPr>
        <p:spPr>
          <a:xfrm>
            <a:off x="3171825" y="336110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Se analizó el journey del perfilador aplicado por los asesores, permitiendo identificar puntos críticos y áreas de mejora.​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05" name="Google Shape;1505;p159"/>
          <p:cNvSpPr/>
          <p:nvPr/>
        </p:nvSpPr>
        <p:spPr>
          <a:xfrm>
            <a:off x="6081725" y="3284900"/>
            <a:ext cx="26313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</a:rPr>
              <a:t>Este benchmark permitió identificar las opciones disponibles en el mercado de perfiladores con objetivos similares.​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descr="A screenshot of a computer&#10;&#10;Description automatically generated" id="1506" name="Google Shape;1506;p159"/>
          <p:cNvPicPr preferRelativeResize="0"/>
          <p:nvPr/>
        </p:nvPicPr>
        <p:blipFill rotWithShape="1">
          <a:blip r:embed="rId6">
            <a:alphaModFix/>
          </a:blip>
          <a:srcRect b="16206" l="0" r="0" t="4390"/>
          <a:stretch/>
        </p:blipFill>
        <p:spPr>
          <a:xfrm>
            <a:off x="449125" y="3887475"/>
            <a:ext cx="2167575" cy="82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calendar with yellow stickers&#10;&#10;Description automatically generated" id="1507" name="Google Shape;1507;p159"/>
          <p:cNvPicPr preferRelativeResize="0"/>
          <p:nvPr/>
        </p:nvPicPr>
        <p:blipFill rotWithShape="1">
          <a:blip r:embed="rId7">
            <a:alphaModFix/>
          </a:blip>
          <a:srcRect b="16993" l="0" r="0" t="16960"/>
          <a:stretch/>
        </p:blipFill>
        <p:spPr>
          <a:xfrm>
            <a:off x="3431475" y="3974865"/>
            <a:ext cx="2263425" cy="7734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and blue smoke&#10;&#10;Description automatically generated" id="1508" name="Google Shape;1508;p159"/>
          <p:cNvPicPr preferRelativeResize="0"/>
          <p:nvPr/>
        </p:nvPicPr>
        <p:blipFill rotWithShape="1">
          <a:blip r:embed="rId8">
            <a:alphaModFix/>
          </a:blip>
          <a:srcRect b="-8688" l="0" r="0" t="34745"/>
          <a:stretch/>
        </p:blipFill>
        <p:spPr>
          <a:xfrm>
            <a:off x="6244013" y="4001075"/>
            <a:ext cx="2306736" cy="873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9" name="Google Shape;1509;p159"/>
          <p:cNvCxnSpPr/>
          <p:nvPr/>
        </p:nvCxnSpPr>
        <p:spPr>
          <a:xfrm>
            <a:off x="3019425" y="1601350"/>
            <a:ext cx="0" cy="283230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0" name="Google Shape;1510;p159"/>
          <p:cNvCxnSpPr/>
          <p:nvPr/>
        </p:nvCxnSpPr>
        <p:spPr>
          <a:xfrm>
            <a:off x="5947475" y="1601350"/>
            <a:ext cx="0" cy="2832300"/>
          </a:xfrm>
          <a:prstGeom prst="straightConnector1">
            <a:avLst/>
          </a:prstGeom>
          <a:noFill/>
          <a:ln cap="flat" cmpd="sng" w="9525">
            <a:solidFill>
              <a:srgbClr val="F0963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A screenshot of a computer&#10;&#10;Description automatically generated" id="1511" name="Google Shape;1511;p1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36166" y="2019475"/>
            <a:ext cx="2170771" cy="75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60"/>
          <p:cNvSpPr txBox="1"/>
          <p:nvPr>
            <p:ph idx="1" type="body"/>
          </p:nvPr>
        </p:nvSpPr>
        <p:spPr>
          <a:xfrm>
            <a:off x="329803" y="242900"/>
            <a:ext cx="6414900" cy="48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34275" lIns="67500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-419"/>
              <a:t>Diseño de Piloto: </a:t>
            </a:r>
            <a:r>
              <a:rPr b="0" lang="es-419"/>
              <a:t>Caso de uso “Perfilador de ciencia de datos”</a:t>
            </a:r>
            <a:endParaRPr b="0"/>
          </a:p>
        </p:txBody>
      </p:sp>
      <p:pic>
        <p:nvPicPr>
          <p:cNvPr id="1517" name="Google Shape;1517;p160"/>
          <p:cNvPicPr preferRelativeResize="0"/>
          <p:nvPr/>
        </p:nvPicPr>
        <p:blipFill rotWithShape="1">
          <a:blip r:embed="rId3">
            <a:alphaModFix/>
          </a:blip>
          <a:srcRect b="27554" l="4062" r="84237" t="5484"/>
          <a:stretch/>
        </p:blipFill>
        <p:spPr>
          <a:xfrm>
            <a:off x="405925" y="851625"/>
            <a:ext cx="1042623" cy="316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2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9" name="Google Shape;1519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460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20" name="Google Shape;1520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7295" y="4007650"/>
            <a:ext cx="390000" cy="39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21" name="Google Shape;1521;p160"/>
          <p:cNvSpPr txBox="1"/>
          <p:nvPr/>
        </p:nvSpPr>
        <p:spPr>
          <a:xfrm>
            <a:off x="-81500" y="4491075"/>
            <a:ext cx="231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Mejorar el NPS</a:t>
            </a:r>
            <a:r>
              <a:rPr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por asignación de programa e </a:t>
            </a:r>
            <a:r>
              <a:rPr b="1" lang="es-419" sz="10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integrar todas las modalidades en 1 solo perfilador.</a:t>
            </a:r>
            <a:endParaRPr b="1" i="0" sz="4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22" name="Google Shape;1522;p160"/>
          <p:cNvPicPr preferRelativeResize="0"/>
          <p:nvPr/>
        </p:nvPicPr>
        <p:blipFill rotWithShape="1">
          <a:blip r:embed="rId3">
            <a:alphaModFix/>
          </a:blip>
          <a:srcRect b="37246" l="15759" r="70333" t="5486"/>
          <a:stretch/>
        </p:blipFill>
        <p:spPr>
          <a:xfrm>
            <a:off x="1448550" y="851625"/>
            <a:ext cx="1239250" cy="270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160"/>
          <p:cNvSpPr/>
          <p:nvPr/>
        </p:nvSpPr>
        <p:spPr>
          <a:xfrm>
            <a:off x="1414600" y="1250500"/>
            <a:ext cx="1273200" cy="78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4" name="Google Shape;1524;p160" title="Perfilador Brief.png"/>
          <p:cNvPicPr preferRelativeResize="0"/>
          <p:nvPr/>
        </p:nvPicPr>
        <p:blipFill rotWithShape="1">
          <a:blip r:embed="rId7">
            <a:alphaModFix/>
          </a:blip>
          <a:srcRect b="0" l="0" r="3521" t="15732"/>
          <a:stretch/>
        </p:blipFill>
        <p:spPr>
          <a:xfrm>
            <a:off x="1159650" y="1250500"/>
            <a:ext cx="1969450" cy="9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160"/>
          <p:cNvPicPr preferRelativeResize="0"/>
          <p:nvPr/>
        </p:nvPicPr>
        <p:blipFill rotWithShape="1">
          <a:blip r:embed="rId3">
            <a:alphaModFix/>
          </a:blip>
          <a:srcRect b="29351" l="27953" r="55092" t="32589"/>
          <a:stretch/>
        </p:blipFill>
        <p:spPr>
          <a:xfrm>
            <a:off x="2534975" y="2133225"/>
            <a:ext cx="1510800" cy="17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60"/>
          <p:cNvPicPr preferRelativeResize="0"/>
          <p:nvPr/>
        </p:nvPicPr>
        <p:blipFill rotWithShape="1">
          <a:blip r:embed="rId8">
            <a:alphaModFix/>
          </a:blip>
          <a:srcRect b="0" l="11337" r="21732" t="14799"/>
          <a:stretch/>
        </p:blipFill>
        <p:spPr>
          <a:xfrm>
            <a:off x="2390698" y="3932600"/>
            <a:ext cx="1510800" cy="1081814"/>
          </a:xfrm>
          <a:prstGeom prst="rect">
            <a:avLst/>
          </a:prstGeom>
          <a:noFill/>
          <a:ln>
            <a:noFill/>
          </a:ln>
        </p:spPr>
      </p:pic>
      <p:sp>
        <p:nvSpPr>
          <p:cNvPr id="1527" name="Google Shape;1527;p160"/>
          <p:cNvSpPr/>
          <p:nvPr/>
        </p:nvSpPr>
        <p:spPr>
          <a:xfrm rot="-5400000">
            <a:off x="2788925" y="2403400"/>
            <a:ext cx="1002900" cy="8688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CCFF33">
              <a:alpha val="195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e Office">
  <a:themeElements>
    <a:clrScheme name="LAB TEC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AEAE"/>
      </a:accent1>
      <a:accent2>
        <a:srgbClr val="00A3BE"/>
      </a:accent2>
      <a:accent3>
        <a:srgbClr val="B169B1"/>
      </a:accent3>
      <a:accent4>
        <a:srgbClr val="F09630"/>
      </a:accent4>
      <a:accent5>
        <a:srgbClr val="B1E500"/>
      </a:accent5>
      <a:accent6>
        <a:srgbClr val="AEAEAE"/>
      </a:accent6>
      <a:hlink>
        <a:srgbClr val="00A3BE"/>
      </a:hlink>
      <a:folHlink>
        <a:srgbClr val="B169B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ema de Office">
  <a:themeElements>
    <a:clrScheme name="LAB TEC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AEAE"/>
      </a:accent1>
      <a:accent2>
        <a:srgbClr val="00A3BE"/>
      </a:accent2>
      <a:accent3>
        <a:srgbClr val="B169B1"/>
      </a:accent3>
      <a:accent4>
        <a:srgbClr val="F09630"/>
      </a:accent4>
      <a:accent5>
        <a:srgbClr val="B1E500"/>
      </a:accent5>
      <a:accent6>
        <a:srgbClr val="AEAEAE"/>
      </a:accent6>
      <a:hlink>
        <a:srgbClr val="00A3BE"/>
      </a:hlink>
      <a:folHlink>
        <a:srgbClr val="B169B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